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0" r:id="rId3"/>
    <p:sldId id="281" r:id="rId4"/>
    <p:sldId id="282" r:id="rId5"/>
    <p:sldId id="284" r:id="rId6"/>
    <p:sldId id="309" r:id="rId7"/>
    <p:sldId id="310" r:id="rId8"/>
    <p:sldId id="288" r:id="rId9"/>
    <p:sldId id="311" r:id="rId10"/>
    <p:sldId id="312" r:id="rId11"/>
    <p:sldId id="313" r:id="rId12"/>
    <p:sldId id="314" r:id="rId13"/>
    <p:sldId id="315" r:id="rId14"/>
    <p:sldId id="316" r:id="rId15"/>
    <p:sldId id="317" r:id="rId16"/>
    <p:sldId id="318" r:id="rId17"/>
    <p:sldId id="319" r:id="rId18"/>
    <p:sldId id="32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4EEA5D-E1F6-4C47-B1ED-818F4F5D701A}">
          <p14:sldIdLst>
            <p14:sldId id="258"/>
            <p14:sldId id="260"/>
            <p14:sldId id="281"/>
            <p14:sldId id="282"/>
            <p14:sldId id="284"/>
            <p14:sldId id="309"/>
            <p14:sldId id="310"/>
            <p14:sldId id="288"/>
            <p14:sldId id="311"/>
            <p14:sldId id="312"/>
            <p14:sldId id="313"/>
            <p14:sldId id="314"/>
            <p14:sldId id="315"/>
            <p14:sldId id="316"/>
            <p14:sldId id="317"/>
            <p14:sldId id="318"/>
            <p14:sldId id="319"/>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87"/>
  </p:normalViewPr>
  <p:slideViewPr>
    <p:cSldViewPr snapToGrid="0" snapToObjects="1">
      <p:cViewPr varScale="1">
        <p:scale>
          <a:sx n="111" d="100"/>
          <a:sy n="111" d="100"/>
        </p:scale>
        <p:origin x="6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DDA13B-1F12-A64B-9B0B-A13DCEE1D27C}" type="datetimeFigureOut">
              <a:rPr lang="en-US" smtClean="0"/>
              <a:t>11/28/19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50562E-2B4C-334A-8737-21753F0A1429}" type="slidenum">
              <a:rPr lang="en-US" smtClean="0"/>
              <a:t>‹#›</a:t>
            </a:fld>
            <a:endParaRPr lang="en-US"/>
          </a:p>
        </p:txBody>
      </p:sp>
    </p:spTree>
    <p:extLst>
      <p:ext uri="{BB962C8B-B14F-4D97-AF65-F5344CB8AC3E}">
        <p14:creationId xmlns:p14="http://schemas.microsoft.com/office/powerpoint/2010/main" val="1318719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DDA13B-1F12-A64B-9B0B-A13DCEE1D27C}" type="datetimeFigureOut">
              <a:rPr lang="en-US" smtClean="0"/>
              <a:t>11/28/19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50562E-2B4C-334A-8737-21753F0A1429}" type="slidenum">
              <a:rPr lang="en-US" smtClean="0"/>
              <a:t>‹#›</a:t>
            </a:fld>
            <a:endParaRPr lang="en-US"/>
          </a:p>
        </p:txBody>
      </p:sp>
    </p:spTree>
    <p:extLst>
      <p:ext uri="{BB962C8B-B14F-4D97-AF65-F5344CB8AC3E}">
        <p14:creationId xmlns:p14="http://schemas.microsoft.com/office/powerpoint/2010/main" val="552897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DDA13B-1F12-A64B-9B0B-A13DCEE1D27C}" type="datetimeFigureOut">
              <a:rPr lang="en-US" smtClean="0"/>
              <a:t>11/28/19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50562E-2B4C-334A-8737-21753F0A1429}" type="slidenum">
              <a:rPr lang="en-US" smtClean="0"/>
              <a:t>‹#›</a:t>
            </a:fld>
            <a:endParaRPr lang="en-US"/>
          </a:p>
        </p:txBody>
      </p:sp>
    </p:spTree>
    <p:extLst>
      <p:ext uri="{BB962C8B-B14F-4D97-AF65-F5344CB8AC3E}">
        <p14:creationId xmlns:p14="http://schemas.microsoft.com/office/powerpoint/2010/main" val="378928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DDA13B-1F12-A64B-9B0B-A13DCEE1D27C}" type="datetimeFigureOut">
              <a:rPr lang="en-US" smtClean="0"/>
              <a:t>11/28/19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50562E-2B4C-334A-8737-21753F0A1429}" type="slidenum">
              <a:rPr lang="en-US" smtClean="0"/>
              <a:t>‹#›</a:t>
            </a:fld>
            <a:endParaRPr lang="en-US"/>
          </a:p>
        </p:txBody>
      </p:sp>
    </p:spTree>
    <p:extLst>
      <p:ext uri="{BB962C8B-B14F-4D97-AF65-F5344CB8AC3E}">
        <p14:creationId xmlns:p14="http://schemas.microsoft.com/office/powerpoint/2010/main" val="1686424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DDA13B-1F12-A64B-9B0B-A13DCEE1D27C}" type="datetimeFigureOut">
              <a:rPr lang="en-US" smtClean="0"/>
              <a:t>11/28/19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50562E-2B4C-334A-8737-21753F0A1429}" type="slidenum">
              <a:rPr lang="en-US" smtClean="0"/>
              <a:t>‹#›</a:t>
            </a:fld>
            <a:endParaRPr lang="en-US"/>
          </a:p>
        </p:txBody>
      </p:sp>
    </p:spTree>
    <p:extLst>
      <p:ext uri="{BB962C8B-B14F-4D97-AF65-F5344CB8AC3E}">
        <p14:creationId xmlns:p14="http://schemas.microsoft.com/office/powerpoint/2010/main" val="1249986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2DDA13B-1F12-A64B-9B0B-A13DCEE1D27C}" type="datetimeFigureOut">
              <a:rPr lang="en-US" smtClean="0"/>
              <a:t>11/28/19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50562E-2B4C-334A-8737-21753F0A1429}" type="slidenum">
              <a:rPr lang="en-US" smtClean="0"/>
              <a:t>‹#›</a:t>
            </a:fld>
            <a:endParaRPr lang="en-US"/>
          </a:p>
        </p:txBody>
      </p:sp>
    </p:spTree>
    <p:extLst>
      <p:ext uri="{BB962C8B-B14F-4D97-AF65-F5344CB8AC3E}">
        <p14:creationId xmlns:p14="http://schemas.microsoft.com/office/powerpoint/2010/main" val="1840961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2DDA13B-1F12-A64B-9B0B-A13DCEE1D27C}" type="datetimeFigureOut">
              <a:rPr lang="en-US" smtClean="0"/>
              <a:t>11/28/19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50562E-2B4C-334A-8737-21753F0A1429}" type="slidenum">
              <a:rPr lang="en-US" smtClean="0"/>
              <a:t>‹#›</a:t>
            </a:fld>
            <a:endParaRPr lang="en-US"/>
          </a:p>
        </p:txBody>
      </p:sp>
    </p:spTree>
    <p:extLst>
      <p:ext uri="{BB962C8B-B14F-4D97-AF65-F5344CB8AC3E}">
        <p14:creationId xmlns:p14="http://schemas.microsoft.com/office/powerpoint/2010/main" val="93023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2DDA13B-1F12-A64B-9B0B-A13DCEE1D27C}" type="datetimeFigureOut">
              <a:rPr lang="en-US" smtClean="0"/>
              <a:t>11/28/19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50562E-2B4C-334A-8737-21753F0A1429}" type="slidenum">
              <a:rPr lang="en-US" smtClean="0"/>
              <a:t>‹#›</a:t>
            </a:fld>
            <a:endParaRPr lang="en-US"/>
          </a:p>
        </p:txBody>
      </p:sp>
    </p:spTree>
    <p:extLst>
      <p:ext uri="{BB962C8B-B14F-4D97-AF65-F5344CB8AC3E}">
        <p14:creationId xmlns:p14="http://schemas.microsoft.com/office/powerpoint/2010/main" val="7743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DDA13B-1F12-A64B-9B0B-A13DCEE1D27C}" type="datetimeFigureOut">
              <a:rPr lang="en-US" smtClean="0"/>
              <a:t>11/28/19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50562E-2B4C-334A-8737-21753F0A1429}" type="slidenum">
              <a:rPr lang="en-US" smtClean="0"/>
              <a:t>‹#›</a:t>
            </a:fld>
            <a:endParaRPr lang="en-US"/>
          </a:p>
        </p:txBody>
      </p:sp>
    </p:spTree>
    <p:extLst>
      <p:ext uri="{BB962C8B-B14F-4D97-AF65-F5344CB8AC3E}">
        <p14:creationId xmlns:p14="http://schemas.microsoft.com/office/powerpoint/2010/main" val="32971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DDA13B-1F12-A64B-9B0B-A13DCEE1D27C}" type="datetimeFigureOut">
              <a:rPr lang="en-US" smtClean="0"/>
              <a:t>11/28/19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50562E-2B4C-334A-8737-21753F0A1429}" type="slidenum">
              <a:rPr lang="en-US" smtClean="0"/>
              <a:t>‹#›</a:t>
            </a:fld>
            <a:endParaRPr lang="en-US"/>
          </a:p>
        </p:txBody>
      </p:sp>
    </p:spTree>
    <p:extLst>
      <p:ext uri="{BB962C8B-B14F-4D97-AF65-F5344CB8AC3E}">
        <p14:creationId xmlns:p14="http://schemas.microsoft.com/office/powerpoint/2010/main" val="93353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DDA13B-1F12-A64B-9B0B-A13DCEE1D27C}" type="datetimeFigureOut">
              <a:rPr lang="en-US" smtClean="0"/>
              <a:t>11/28/19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50562E-2B4C-334A-8737-21753F0A1429}" type="slidenum">
              <a:rPr lang="en-US" smtClean="0"/>
              <a:t>‹#›</a:t>
            </a:fld>
            <a:endParaRPr lang="en-US"/>
          </a:p>
        </p:txBody>
      </p:sp>
    </p:spTree>
    <p:extLst>
      <p:ext uri="{BB962C8B-B14F-4D97-AF65-F5344CB8AC3E}">
        <p14:creationId xmlns:p14="http://schemas.microsoft.com/office/powerpoint/2010/main" val="13359013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DDA13B-1F12-A64B-9B0B-A13DCEE1D27C}" type="datetimeFigureOut">
              <a:rPr lang="en-US" smtClean="0"/>
              <a:t>11/28/19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0562E-2B4C-334A-8737-21753F0A1429}" type="slidenum">
              <a:rPr lang="en-US" smtClean="0"/>
              <a:t>‹#›</a:t>
            </a:fld>
            <a:endParaRPr lang="en-US"/>
          </a:p>
        </p:txBody>
      </p:sp>
    </p:spTree>
    <p:extLst>
      <p:ext uri="{BB962C8B-B14F-4D97-AF65-F5344CB8AC3E}">
        <p14:creationId xmlns:p14="http://schemas.microsoft.com/office/powerpoint/2010/main" val="1180958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s://www.businessinsider.com/wine-drinking-preferences-by-state-2015-4" TargetMode="External"/><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367" y="1794076"/>
            <a:ext cx="11644132" cy="1631105"/>
          </a:xfrm>
        </p:spPr>
        <p:txBody>
          <a:bodyPr/>
          <a:lstStyle/>
          <a:p>
            <a:pPr algn="ctr"/>
            <a:r>
              <a:rPr lang="en-US" b="1" dirty="0" smtClean="0">
                <a:solidFill>
                  <a:schemeClr val="accent5">
                    <a:lumMod val="75000"/>
                  </a:schemeClr>
                </a:solidFill>
              </a:rPr>
              <a:t>Wine Classification</a:t>
            </a:r>
            <a:endParaRPr lang="en-US" b="1" dirty="0">
              <a:solidFill>
                <a:schemeClr val="accent5">
                  <a:lumMod val="75000"/>
                </a:schemeClr>
              </a:solidFill>
            </a:endParaRPr>
          </a:p>
        </p:txBody>
      </p:sp>
      <p:sp>
        <p:nvSpPr>
          <p:cNvPr id="3" name="TextBox 2"/>
          <p:cNvSpPr txBox="1"/>
          <p:nvPr/>
        </p:nvSpPr>
        <p:spPr>
          <a:xfrm>
            <a:off x="2152890" y="3102015"/>
            <a:ext cx="8009681" cy="369332"/>
          </a:xfrm>
          <a:prstGeom prst="rect">
            <a:avLst/>
          </a:prstGeom>
          <a:noFill/>
        </p:spPr>
        <p:txBody>
          <a:bodyPr wrap="square" rtlCol="0">
            <a:spAutoFit/>
          </a:bodyPr>
          <a:lstStyle/>
          <a:p>
            <a:pPr algn="ctr"/>
            <a:r>
              <a:rPr lang="en-US" dirty="0" smtClean="0">
                <a:solidFill>
                  <a:schemeClr val="accent1"/>
                </a:solidFill>
              </a:rPr>
              <a:t> </a:t>
            </a:r>
            <a:r>
              <a:rPr lang="en-US" b="1" dirty="0" smtClean="0">
                <a:solidFill>
                  <a:schemeClr val="accent1"/>
                </a:solidFill>
              </a:rPr>
              <a:t>Classifying wines as ‘red</a:t>
            </a:r>
            <a:r>
              <a:rPr lang="en-US" b="1" dirty="0" smtClean="0">
                <a:solidFill>
                  <a:schemeClr val="accent1"/>
                </a:solidFill>
              </a:rPr>
              <a:t>’ or ‘white’</a:t>
            </a:r>
            <a:endParaRPr lang="en-US" b="1" dirty="0">
              <a:solidFill>
                <a:schemeClr val="accent1"/>
              </a:solidFill>
            </a:endParaRPr>
          </a:p>
        </p:txBody>
      </p:sp>
    </p:spTree>
    <p:extLst>
      <p:ext uri="{BB962C8B-B14F-4D97-AF65-F5344CB8AC3E}">
        <p14:creationId xmlns:p14="http://schemas.microsoft.com/office/powerpoint/2010/main" val="11738908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4363"/>
            <a:ext cx="7048982" cy="48974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11800"/>
            <a:ext cx="7048982" cy="1346200"/>
          </a:xfrm>
          <a:prstGeom prst="rect">
            <a:avLst/>
          </a:prstGeom>
        </p:spPr>
      </p:pic>
      <p:sp>
        <p:nvSpPr>
          <p:cNvPr id="6" name="TextBox 5"/>
          <p:cNvSpPr txBox="1"/>
          <p:nvPr/>
        </p:nvSpPr>
        <p:spPr>
          <a:xfrm>
            <a:off x="104171" y="91143"/>
            <a:ext cx="11794603" cy="523220"/>
          </a:xfrm>
          <a:prstGeom prst="rect">
            <a:avLst/>
          </a:prstGeom>
          <a:noFill/>
        </p:spPr>
        <p:txBody>
          <a:bodyPr wrap="square" rtlCol="0">
            <a:spAutoFit/>
          </a:bodyPr>
          <a:lstStyle/>
          <a:p>
            <a:pPr algn="ctr"/>
            <a:r>
              <a:rPr lang="en-US" sz="2800" b="1" dirty="0" smtClean="0">
                <a:solidFill>
                  <a:schemeClr val="accent1"/>
                </a:solidFill>
              </a:rPr>
              <a:t>Visualization between Alcohol and Density</a:t>
            </a:r>
            <a:endParaRPr lang="en-US" sz="2800" b="1" dirty="0">
              <a:solidFill>
                <a:schemeClr val="accent1"/>
              </a:solidFill>
            </a:endParaRPr>
          </a:p>
        </p:txBody>
      </p:sp>
      <p:sp>
        <p:nvSpPr>
          <p:cNvPr id="7" name="TextBox 6"/>
          <p:cNvSpPr txBox="1"/>
          <p:nvPr/>
        </p:nvSpPr>
        <p:spPr>
          <a:xfrm>
            <a:off x="7338349" y="1034577"/>
            <a:ext cx="4560425" cy="4801314"/>
          </a:xfrm>
          <a:prstGeom prst="rect">
            <a:avLst/>
          </a:prstGeom>
          <a:noFill/>
        </p:spPr>
        <p:txBody>
          <a:bodyPr wrap="square" rtlCol="0">
            <a:spAutoFit/>
          </a:bodyPr>
          <a:lstStyle/>
          <a:p>
            <a:r>
              <a:rPr lang="en-US" dirty="0" smtClean="0">
                <a:solidFill>
                  <a:schemeClr val="accent1"/>
                </a:solidFill>
              </a:rPr>
              <a:t>The graph on the left shows us the volume of alcohol in the wine by its density.</a:t>
            </a:r>
          </a:p>
          <a:p>
            <a:endParaRPr lang="en-US" dirty="0">
              <a:solidFill>
                <a:schemeClr val="accent1"/>
              </a:solidFill>
            </a:endParaRPr>
          </a:p>
          <a:p>
            <a:r>
              <a:rPr lang="en-US" dirty="0" smtClean="0">
                <a:solidFill>
                  <a:schemeClr val="accent1"/>
                </a:solidFill>
              </a:rPr>
              <a:t>We see that alcohol and density are inversely related. This implies that the wines with higher volume of alcohol in them tend to have a lesser density.</a:t>
            </a:r>
          </a:p>
          <a:p>
            <a:endParaRPr lang="en-US" dirty="0">
              <a:solidFill>
                <a:schemeClr val="accent1"/>
              </a:solidFill>
            </a:endParaRPr>
          </a:p>
          <a:p>
            <a:r>
              <a:rPr lang="en-US" dirty="0" smtClean="0">
                <a:solidFill>
                  <a:schemeClr val="accent1"/>
                </a:solidFill>
              </a:rPr>
              <a:t>This can be attributed to the fact that alcohol has less weight by volume as compared to water and other liquids. Thus, </a:t>
            </a:r>
            <a:r>
              <a:rPr lang="en-US" dirty="0">
                <a:solidFill>
                  <a:schemeClr val="accent1"/>
                </a:solidFill>
              </a:rPr>
              <a:t>t</a:t>
            </a:r>
            <a:r>
              <a:rPr lang="en-US" dirty="0" smtClean="0">
                <a:solidFill>
                  <a:schemeClr val="accent1"/>
                </a:solidFill>
              </a:rPr>
              <a:t>he </a:t>
            </a:r>
            <a:r>
              <a:rPr lang="en-US" dirty="0">
                <a:solidFill>
                  <a:schemeClr val="accent1"/>
                </a:solidFill>
              </a:rPr>
              <a:t>more alcohol vs other liquids a wine contains should decrease the overall density of the wine.</a:t>
            </a:r>
            <a:endParaRPr lang="en-US" dirty="0" smtClean="0">
              <a:solidFill>
                <a:schemeClr val="accent1"/>
              </a:solidFill>
            </a:endParaRPr>
          </a:p>
          <a:p>
            <a:endParaRPr lang="en-US" dirty="0">
              <a:solidFill>
                <a:schemeClr val="accent1"/>
              </a:solidFill>
            </a:endParaRPr>
          </a:p>
          <a:p>
            <a:r>
              <a:rPr lang="en-US" dirty="0" smtClean="0">
                <a:solidFill>
                  <a:schemeClr val="accent1"/>
                </a:solidFill>
              </a:rPr>
              <a:t>Further we see that, white wines have a slightly higher alcohol percentage and hence lower densities as compared to red wines.</a:t>
            </a:r>
          </a:p>
        </p:txBody>
      </p:sp>
    </p:spTree>
    <p:extLst>
      <p:ext uri="{BB962C8B-B14F-4D97-AF65-F5344CB8AC3E}">
        <p14:creationId xmlns:p14="http://schemas.microsoft.com/office/powerpoint/2010/main" val="507425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2758"/>
            <a:ext cx="7005136" cy="48726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24500"/>
            <a:ext cx="7005136" cy="1333500"/>
          </a:xfrm>
          <a:prstGeom prst="rect">
            <a:avLst/>
          </a:prstGeom>
        </p:spPr>
      </p:pic>
      <p:sp>
        <p:nvSpPr>
          <p:cNvPr id="6" name="TextBox 5"/>
          <p:cNvSpPr txBox="1"/>
          <p:nvPr/>
        </p:nvSpPr>
        <p:spPr>
          <a:xfrm>
            <a:off x="92597" y="73087"/>
            <a:ext cx="11898775" cy="400110"/>
          </a:xfrm>
          <a:prstGeom prst="rect">
            <a:avLst/>
          </a:prstGeom>
          <a:noFill/>
        </p:spPr>
        <p:txBody>
          <a:bodyPr wrap="square" rtlCol="0">
            <a:spAutoFit/>
          </a:bodyPr>
          <a:lstStyle/>
          <a:p>
            <a:pPr algn="ctr"/>
            <a:r>
              <a:rPr lang="en-US" sz="2000" b="1" dirty="0" smtClean="0">
                <a:solidFill>
                  <a:schemeClr val="accent1"/>
                </a:solidFill>
              </a:rPr>
              <a:t>Visualization between the proportion of free SO2 by volume of Alcohol</a:t>
            </a:r>
            <a:endParaRPr lang="en-US" sz="2000" b="1" dirty="0">
              <a:solidFill>
                <a:schemeClr val="accent1"/>
              </a:solidFill>
            </a:endParaRPr>
          </a:p>
        </p:txBody>
      </p:sp>
      <p:sp>
        <p:nvSpPr>
          <p:cNvPr id="7" name="TextBox 6"/>
          <p:cNvSpPr txBox="1"/>
          <p:nvPr/>
        </p:nvSpPr>
        <p:spPr>
          <a:xfrm>
            <a:off x="7005136" y="775826"/>
            <a:ext cx="4986236" cy="5632311"/>
          </a:xfrm>
          <a:prstGeom prst="rect">
            <a:avLst/>
          </a:prstGeom>
          <a:noFill/>
        </p:spPr>
        <p:txBody>
          <a:bodyPr wrap="square" rtlCol="0">
            <a:spAutoFit/>
          </a:bodyPr>
          <a:lstStyle/>
          <a:p>
            <a:pPr algn="just"/>
            <a:r>
              <a:rPr lang="en-US" b="1" dirty="0">
                <a:solidFill>
                  <a:schemeClr val="accent1"/>
                </a:solidFill>
              </a:rPr>
              <a:t>Sulphur</a:t>
            </a:r>
            <a:r>
              <a:rPr lang="en-US" dirty="0">
                <a:solidFill>
                  <a:schemeClr val="accent1"/>
                </a:solidFill>
              </a:rPr>
              <a:t> dioxide (SO2) is the most widely used and controversial additive in winemaking. Its main functions are to inhibit or kill unwanted yeasts and bacteria, and to protect </a:t>
            </a:r>
            <a:r>
              <a:rPr lang="en-US" b="1" dirty="0">
                <a:solidFill>
                  <a:schemeClr val="accent1"/>
                </a:solidFill>
              </a:rPr>
              <a:t>wine</a:t>
            </a:r>
            <a:r>
              <a:rPr lang="en-US" dirty="0">
                <a:solidFill>
                  <a:schemeClr val="accent1"/>
                </a:solidFill>
              </a:rPr>
              <a:t> from oxidation</a:t>
            </a:r>
            <a:r>
              <a:rPr lang="en-US" dirty="0" smtClean="0">
                <a:solidFill>
                  <a:schemeClr val="accent1"/>
                </a:solidFill>
              </a:rPr>
              <a:t>.</a:t>
            </a:r>
            <a:endParaRPr lang="en-US" dirty="0">
              <a:solidFill>
                <a:schemeClr val="accent1"/>
              </a:solidFill>
            </a:endParaRPr>
          </a:p>
          <a:p>
            <a:pPr algn="just"/>
            <a:r>
              <a:rPr lang="en-US" dirty="0">
                <a:solidFill>
                  <a:schemeClr val="accent1"/>
                </a:solidFill>
              </a:rPr>
              <a:t>‘Free’ SO2 is that which is unbound to compounds in the wine and is therefore able to exert an antioxidant/preservative action. ‘Bound’ SO2 is that which has already been complexed to other compounds in the wine (such as sugars) and has essentially been quenched such that it no longer has antioxidant/preservative activity. Total SO2, is the sum of both of these forms</a:t>
            </a:r>
            <a:r>
              <a:rPr lang="en-US" dirty="0" smtClean="0">
                <a:solidFill>
                  <a:schemeClr val="accent1"/>
                </a:solidFill>
              </a:rPr>
              <a:t>.</a:t>
            </a:r>
          </a:p>
          <a:p>
            <a:pPr algn="just"/>
            <a:endParaRPr lang="en-US" dirty="0" smtClean="0">
              <a:solidFill>
                <a:schemeClr val="accent1"/>
              </a:solidFill>
            </a:endParaRPr>
          </a:p>
          <a:p>
            <a:pPr algn="just"/>
            <a:r>
              <a:rPr lang="en-US" dirty="0" smtClean="0">
                <a:solidFill>
                  <a:schemeClr val="accent1"/>
                </a:solidFill>
              </a:rPr>
              <a:t>We see that red wines in general have higher proportion of free SO2 compared to white wines.</a:t>
            </a:r>
          </a:p>
          <a:p>
            <a:pPr algn="just"/>
            <a:r>
              <a:rPr lang="en-US" dirty="0" smtClean="0">
                <a:solidFill>
                  <a:schemeClr val="accent1"/>
                </a:solidFill>
              </a:rPr>
              <a:t>We also see that there is less variation in the alcohol volume in red wine as compared to white wine.</a:t>
            </a:r>
          </a:p>
          <a:p>
            <a:pPr algn="just"/>
            <a:r>
              <a:rPr lang="en-US" dirty="0" smtClean="0">
                <a:solidFill>
                  <a:schemeClr val="accent1"/>
                </a:solidFill>
              </a:rPr>
              <a:t>This could also be due to lesser number of observations for red wine.</a:t>
            </a:r>
            <a:endParaRPr lang="en-US" dirty="0">
              <a:solidFill>
                <a:schemeClr val="accent1"/>
              </a:solidFill>
            </a:endParaRPr>
          </a:p>
        </p:txBody>
      </p:sp>
    </p:spTree>
    <p:extLst>
      <p:ext uri="{BB962C8B-B14F-4D97-AF65-F5344CB8AC3E}">
        <p14:creationId xmlns:p14="http://schemas.microsoft.com/office/powerpoint/2010/main" val="988687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09286"/>
            <a:ext cx="10515600" cy="5667677"/>
          </a:xfrm>
        </p:spPr>
        <p:txBody>
          <a:bodyPr/>
          <a:lstStyle/>
          <a:p>
            <a:pPr marL="0" indent="0" algn="ctr">
              <a:buNone/>
            </a:pPr>
            <a:endParaRPr lang="en-US" dirty="0" smtClean="0">
              <a:solidFill>
                <a:schemeClr val="accent1"/>
              </a:solidFill>
            </a:endParaRPr>
          </a:p>
          <a:p>
            <a:pPr marL="0" indent="0" algn="ctr">
              <a:buNone/>
            </a:pPr>
            <a:endParaRPr lang="en-US" dirty="0">
              <a:solidFill>
                <a:schemeClr val="accent1"/>
              </a:solidFill>
            </a:endParaRPr>
          </a:p>
          <a:p>
            <a:pPr marL="0" indent="0" algn="ctr">
              <a:buNone/>
            </a:pPr>
            <a:r>
              <a:rPr lang="en-US" sz="4400" b="1" dirty="0" smtClean="0">
                <a:solidFill>
                  <a:schemeClr val="accent1"/>
                </a:solidFill>
              </a:rPr>
              <a:t>Is white wine better or red?</a:t>
            </a:r>
          </a:p>
          <a:p>
            <a:pPr marL="0" indent="0" algn="ctr">
              <a:buNone/>
            </a:pPr>
            <a:endParaRPr lang="en-US" dirty="0" smtClean="0">
              <a:solidFill>
                <a:schemeClr val="accent1"/>
              </a:solidFill>
            </a:endParaRPr>
          </a:p>
          <a:p>
            <a:pPr marL="0" indent="0" algn="ctr">
              <a:buNone/>
            </a:pPr>
            <a:r>
              <a:rPr lang="en-US" dirty="0" smtClean="0">
                <a:solidFill>
                  <a:schemeClr val="accent1"/>
                </a:solidFill>
              </a:rPr>
              <a:t>Now that we have seen the relationships between the variables that affect the classification of wines, let us use the quality variable to see if the quality of one wine is better than the other.</a:t>
            </a:r>
          </a:p>
          <a:p>
            <a:pPr marL="0" indent="0" algn="ctr">
              <a:buNone/>
            </a:pPr>
            <a:r>
              <a:rPr lang="en-US" dirty="0" smtClean="0">
                <a:solidFill>
                  <a:schemeClr val="accent1"/>
                </a:solidFill>
              </a:rPr>
              <a:t>Let us compare the ‘Excellent’ and ‘Not Good’ categories to better understand the influences on wine quality categories.</a:t>
            </a:r>
            <a:endParaRPr lang="en-US" dirty="0">
              <a:solidFill>
                <a:schemeClr val="accent1"/>
              </a:solidFill>
            </a:endParaRPr>
          </a:p>
        </p:txBody>
      </p:sp>
    </p:spTree>
    <p:extLst>
      <p:ext uri="{BB962C8B-B14F-4D97-AF65-F5344CB8AC3E}">
        <p14:creationId xmlns:p14="http://schemas.microsoft.com/office/powerpoint/2010/main" val="153249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7580"/>
            <a:ext cx="6713316" cy="466076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11800"/>
            <a:ext cx="7620000" cy="1346200"/>
          </a:xfrm>
          <a:prstGeom prst="rect">
            <a:avLst/>
          </a:prstGeom>
        </p:spPr>
      </p:pic>
      <p:sp>
        <p:nvSpPr>
          <p:cNvPr id="6" name="TextBox 5"/>
          <p:cNvSpPr txBox="1"/>
          <p:nvPr/>
        </p:nvSpPr>
        <p:spPr>
          <a:xfrm>
            <a:off x="185195" y="142460"/>
            <a:ext cx="11725154" cy="461665"/>
          </a:xfrm>
          <a:prstGeom prst="rect">
            <a:avLst/>
          </a:prstGeom>
          <a:noFill/>
        </p:spPr>
        <p:txBody>
          <a:bodyPr wrap="square" rtlCol="0">
            <a:spAutoFit/>
          </a:bodyPr>
          <a:lstStyle/>
          <a:p>
            <a:pPr algn="ctr"/>
            <a:r>
              <a:rPr lang="en-US" sz="2400" b="1" dirty="0" smtClean="0">
                <a:solidFill>
                  <a:schemeClr val="accent1"/>
                </a:solidFill>
              </a:rPr>
              <a:t>Visualization between total acidity and product category</a:t>
            </a:r>
            <a:endParaRPr lang="en-US" sz="2400" b="1" dirty="0">
              <a:solidFill>
                <a:schemeClr val="accent1"/>
              </a:solidFill>
            </a:endParaRPr>
          </a:p>
        </p:txBody>
      </p:sp>
      <p:sp>
        <p:nvSpPr>
          <p:cNvPr id="7" name="TextBox 6"/>
          <p:cNvSpPr txBox="1"/>
          <p:nvPr/>
        </p:nvSpPr>
        <p:spPr>
          <a:xfrm>
            <a:off x="6979534" y="1722802"/>
            <a:ext cx="4930815" cy="3139321"/>
          </a:xfrm>
          <a:prstGeom prst="rect">
            <a:avLst/>
          </a:prstGeom>
          <a:noFill/>
        </p:spPr>
        <p:txBody>
          <a:bodyPr wrap="square" rtlCol="0">
            <a:spAutoFit/>
          </a:bodyPr>
          <a:lstStyle/>
          <a:p>
            <a:pPr algn="just"/>
            <a:r>
              <a:rPr lang="en-US" b="1" dirty="0" smtClean="0">
                <a:solidFill>
                  <a:schemeClr val="accent1"/>
                </a:solidFill>
              </a:rPr>
              <a:t>From the graph we see that:</a:t>
            </a:r>
          </a:p>
          <a:p>
            <a:pPr algn="just"/>
            <a:endParaRPr lang="en-US" dirty="0">
              <a:solidFill>
                <a:schemeClr val="accent1"/>
              </a:solidFill>
            </a:endParaRPr>
          </a:p>
          <a:p>
            <a:pPr algn="just"/>
            <a:r>
              <a:rPr lang="en-US" dirty="0" smtClean="0">
                <a:solidFill>
                  <a:schemeClr val="accent1"/>
                </a:solidFill>
              </a:rPr>
              <a:t>-The chlorides in red wine are higher for all categories compared to white wine.</a:t>
            </a:r>
          </a:p>
          <a:p>
            <a:pPr algn="just"/>
            <a:endParaRPr lang="en-US" dirty="0">
              <a:solidFill>
                <a:schemeClr val="accent1"/>
              </a:solidFill>
            </a:endParaRPr>
          </a:p>
          <a:p>
            <a:pPr algn="just"/>
            <a:r>
              <a:rPr lang="en-US" dirty="0" smtClean="0">
                <a:solidFill>
                  <a:schemeClr val="accent1"/>
                </a:solidFill>
              </a:rPr>
              <a:t>-We also see that the ‘Excellent’ wines tend to have lesser levels of chlorides as compared to the ‘Not Good’ category.</a:t>
            </a:r>
          </a:p>
          <a:p>
            <a:pPr algn="just"/>
            <a:endParaRPr lang="en-US" dirty="0">
              <a:solidFill>
                <a:schemeClr val="accent1"/>
              </a:solidFill>
            </a:endParaRPr>
          </a:p>
          <a:p>
            <a:pPr algn="just"/>
            <a:r>
              <a:rPr lang="en-US" dirty="0" smtClean="0">
                <a:solidFill>
                  <a:schemeClr val="accent1"/>
                </a:solidFill>
              </a:rPr>
              <a:t>-This implies that high level of chlorides are generally not preferable in wines.</a:t>
            </a:r>
            <a:endParaRPr lang="en-US" dirty="0">
              <a:solidFill>
                <a:schemeClr val="accent1"/>
              </a:solidFill>
            </a:endParaRPr>
          </a:p>
        </p:txBody>
      </p:sp>
    </p:spTree>
    <p:extLst>
      <p:ext uri="{BB962C8B-B14F-4D97-AF65-F5344CB8AC3E}">
        <p14:creationId xmlns:p14="http://schemas.microsoft.com/office/powerpoint/2010/main" val="26633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861367" cy="339471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70778"/>
            <a:ext cx="4861367" cy="338722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113" y="4451166"/>
            <a:ext cx="7214886" cy="2311784"/>
          </a:xfrm>
          <a:prstGeom prst="rect">
            <a:avLst/>
          </a:prstGeom>
        </p:spPr>
      </p:pic>
      <p:sp>
        <p:nvSpPr>
          <p:cNvPr id="7" name="TextBox 6"/>
          <p:cNvSpPr txBox="1"/>
          <p:nvPr/>
        </p:nvSpPr>
        <p:spPr>
          <a:xfrm>
            <a:off x="4977113" y="1093533"/>
            <a:ext cx="6886937" cy="3139321"/>
          </a:xfrm>
          <a:prstGeom prst="rect">
            <a:avLst/>
          </a:prstGeom>
          <a:noFill/>
        </p:spPr>
        <p:txBody>
          <a:bodyPr wrap="square" rtlCol="0">
            <a:spAutoFit/>
          </a:bodyPr>
          <a:lstStyle/>
          <a:p>
            <a:pPr algn="just"/>
            <a:r>
              <a:rPr lang="en-US" dirty="0" smtClean="0">
                <a:solidFill>
                  <a:schemeClr val="accent1"/>
                </a:solidFill>
              </a:rPr>
              <a:t>As we saw earlier, alcohol content and density are inversely related.</a:t>
            </a:r>
          </a:p>
          <a:p>
            <a:pPr algn="just"/>
            <a:endParaRPr lang="en-US" dirty="0">
              <a:solidFill>
                <a:schemeClr val="accent1"/>
              </a:solidFill>
            </a:endParaRPr>
          </a:p>
          <a:p>
            <a:pPr algn="just"/>
            <a:r>
              <a:rPr lang="en-US" b="1" dirty="0" smtClean="0">
                <a:solidFill>
                  <a:schemeClr val="accent1"/>
                </a:solidFill>
              </a:rPr>
              <a:t>From the graphs we see that:</a:t>
            </a:r>
          </a:p>
          <a:p>
            <a:pPr algn="just"/>
            <a:endParaRPr lang="en-US" dirty="0">
              <a:solidFill>
                <a:schemeClr val="accent1"/>
              </a:solidFill>
            </a:endParaRPr>
          </a:p>
          <a:p>
            <a:pPr algn="just"/>
            <a:r>
              <a:rPr lang="en-US" dirty="0" smtClean="0">
                <a:solidFill>
                  <a:schemeClr val="accent1"/>
                </a:solidFill>
              </a:rPr>
              <a:t>-The alcohol content is generally higher for the “Excellent” category wines and less for the “Not Good” wines.</a:t>
            </a:r>
          </a:p>
          <a:p>
            <a:pPr algn="just"/>
            <a:endParaRPr lang="en-US" dirty="0">
              <a:solidFill>
                <a:schemeClr val="accent1"/>
              </a:solidFill>
            </a:endParaRPr>
          </a:p>
          <a:p>
            <a:pPr algn="just"/>
            <a:r>
              <a:rPr lang="en-US" dirty="0" smtClean="0">
                <a:solidFill>
                  <a:schemeClr val="accent1"/>
                </a:solidFill>
              </a:rPr>
              <a:t>-The density of wines is preferred to be lesser for a better quality wine.</a:t>
            </a:r>
          </a:p>
          <a:p>
            <a:pPr algn="just"/>
            <a:endParaRPr lang="en-US" dirty="0">
              <a:solidFill>
                <a:schemeClr val="accent1"/>
              </a:solidFill>
            </a:endParaRPr>
          </a:p>
          <a:p>
            <a:pPr algn="just"/>
            <a:r>
              <a:rPr lang="en-US" dirty="0" smtClean="0">
                <a:solidFill>
                  <a:schemeClr val="accent1"/>
                </a:solidFill>
              </a:rPr>
              <a:t>-The alcohol content is comparable in red and white wines but slightly higher in “Excellent” white wines.</a:t>
            </a:r>
            <a:endParaRPr lang="en-US" dirty="0">
              <a:solidFill>
                <a:schemeClr val="accent1"/>
              </a:solidFill>
            </a:endParaRPr>
          </a:p>
        </p:txBody>
      </p:sp>
      <p:sp>
        <p:nvSpPr>
          <p:cNvPr id="8" name="TextBox 7"/>
          <p:cNvSpPr txBox="1"/>
          <p:nvPr/>
        </p:nvSpPr>
        <p:spPr>
          <a:xfrm>
            <a:off x="4977113" y="162046"/>
            <a:ext cx="6886938" cy="769441"/>
          </a:xfrm>
          <a:prstGeom prst="rect">
            <a:avLst/>
          </a:prstGeom>
          <a:noFill/>
        </p:spPr>
        <p:txBody>
          <a:bodyPr wrap="square" rtlCol="0">
            <a:spAutoFit/>
          </a:bodyPr>
          <a:lstStyle/>
          <a:p>
            <a:pPr algn="ctr"/>
            <a:r>
              <a:rPr lang="en-US" sz="2200" b="1" dirty="0" smtClean="0">
                <a:solidFill>
                  <a:schemeClr val="accent1"/>
                </a:solidFill>
              </a:rPr>
              <a:t>Visualization between Alcohol/Density and Quality Category</a:t>
            </a:r>
            <a:endParaRPr lang="en-US" sz="2200" b="1" dirty="0">
              <a:solidFill>
                <a:schemeClr val="accent1"/>
              </a:solidFill>
            </a:endParaRPr>
          </a:p>
        </p:txBody>
      </p:sp>
    </p:spTree>
    <p:extLst>
      <p:ext uri="{BB962C8B-B14F-4D97-AF65-F5344CB8AC3E}">
        <p14:creationId xmlns:p14="http://schemas.microsoft.com/office/powerpoint/2010/main" val="1967392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9773"/>
            <a:ext cx="6516547" cy="449531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9100"/>
            <a:ext cx="7632700" cy="1358900"/>
          </a:xfrm>
          <a:prstGeom prst="rect">
            <a:avLst/>
          </a:prstGeom>
        </p:spPr>
      </p:pic>
      <p:sp>
        <p:nvSpPr>
          <p:cNvPr id="6" name="TextBox 5"/>
          <p:cNvSpPr txBox="1"/>
          <p:nvPr/>
        </p:nvSpPr>
        <p:spPr>
          <a:xfrm>
            <a:off x="173620" y="173620"/>
            <a:ext cx="11609408" cy="461665"/>
          </a:xfrm>
          <a:prstGeom prst="rect">
            <a:avLst/>
          </a:prstGeom>
          <a:noFill/>
        </p:spPr>
        <p:txBody>
          <a:bodyPr wrap="square" rtlCol="0">
            <a:spAutoFit/>
          </a:bodyPr>
          <a:lstStyle/>
          <a:p>
            <a:pPr algn="ctr"/>
            <a:r>
              <a:rPr lang="en-US" sz="2400" b="1" dirty="0" smtClean="0">
                <a:solidFill>
                  <a:schemeClr val="accent1"/>
                </a:solidFill>
              </a:rPr>
              <a:t>Visualization of Residual Sugar by Quality Category</a:t>
            </a:r>
            <a:endParaRPr lang="en-US" sz="2400" b="1" dirty="0">
              <a:solidFill>
                <a:schemeClr val="accent1"/>
              </a:solidFill>
            </a:endParaRPr>
          </a:p>
        </p:txBody>
      </p:sp>
      <p:sp>
        <p:nvSpPr>
          <p:cNvPr id="7" name="TextBox 6"/>
          <p:cNvSpPr txBox="1"/>
          <p:nvPr/>
        </p:nvSpPr>
        <p:spPr>
          <a:xfrm>
            <a:off x="7025833" y="1376064"/>
            <a:ext cx="4757195" cy="3693319"/>
          </a:xfrm>
          <a:prstGeom prst="rect">
            <a:avLst/>
          </a:prstGeom>
          <a:noFill/>
        </p:spPr>
        <p:txBody>
          <a:bodyPr wrap="square" rtlCol="0">
            <a:spAutoFit/>
          </a:bodyPr>
          <a:lstStyle/>
          <a:p>
            <a:pPr algn="just"/>
            <a:r>
              <a:rPr lang="en-US" b="1" dirty="0" smtClean="0">
                <a:solidFill>
                  <a:schemeClr val="accent1"/>
                </a:solidFill>
              </a:rPr>
              <a:t>From the graph we see that:</a:t>
            </a:r>
          </a:p>
          <a:p>
            <a:pPr algn="just"/>
            <a:endParaRPr lang="en-US" dirty="0" smtClean="0">
              <a:solidFill>
                <a:schemeClr val="accent1"/>
              </a:solidFill>
            </a:endParaRPr>
          </a:p>
          <a:p>
            <a:pPr algn="just"/>
            <a:r>
              <a:rPr lang="en-US" dirty="0" smtClean="0">
                <a:solidFill>
                  <a:schemeClr val="accent1"/>
                </a:solidFill>
              </a:rPr>
              <a:t>-Residual sugar is much higher in “Good” white wines as compared to other categories.</a:t>
            </a:r>
          </a:p>
          <a:p>
            <a:pPr algn="just"/>
            <a:endParaRPr lang="en-US" dirty="0" smtClean="0">
              <a:solidFill>
                <a:schemeClr val="accent1"/>
              </a:solidFill>
            </a:endParaRPr>
          </a:p>
          <a:p>
            <a:pPr algn="just"/>
            <a:r>
              <a:rPr lang="en-US" dirty="0" smtClean="0">
                <a:solidFill>
                  <a:schemeClr val="accent1"/>
                </a:solidFill>
              </a:rPr>
              <a:t>-Residual sugar is generally higher in white wines as compared to red wines.</a:t>
            </a:r>
          </a:p>
          <a:p>
            <a:pPr algn="just"/>
            <a:endParaRPr lang="en-US" dirty="0">
              <a:solidFill>
                <a:schemeClr val="accent1"/>
              </a:solidFill>
            </a:endParaRPr>
          </a:p>
          <a:p>
            <a:pPr algn="just"/>
            <a:r>
              <a:rPr lang="en-US" dirty="0" smtClean="0">
                <a:solidFill>
                  <a:schemeClr val="accent1"/>
                </a:solidFill>
              </a:rPr>
              <a:t>This implies that white wines are generally ”sweeter” than red wines.</a:t>
            </a:r>
          </a:p>
          <a:p>
            <a:pPr algn="just"/>
            <a:endParaRPr lang="en-US" dirty="0" smtClean="0">
              <a:solidFill>
                <a:schemeClr val="accent1"/>
              </a:solidFill>
            </a:endParaRPr>
          </a:p>
          <a:p>
            <a:pPr algn="just"/>
            <a:r>
              <a:rPr lang="en-US" dirty="0" smtClean="0">
                <a:solidFill>
                  <a:schemeClr val="accent1"/>
                </a:solidFill>
              </a:rPr>
              <a:t>This in turn also implies that white wines have higher “carbs” as compared to red wines.</a:t>
            </a:r>
            <a:endParaRPr lang="en-US" dirty="0">
              <a:solidFill>
                <a:schemeClr val="accent1"/>
              </a:solidFill>
            </a:endParaRPr>
          </a:p>
        </p:txBody>
      </p:sp>
    </p:spTree>
    <p:extLst>
      <p:ext uri="{BB962C8B-B14F-4D97-AF65-F5344CB8AC3E}">
        <p14:creationId xmlns:p14="http://schemas.microsoft.com/office/powerpoint/2010/main" val="1781606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9745"/>
            <a:ext cx="6701742" cy="465618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86400"/>
            <a:ext cx="6701742" cy="1371600"/>
          </a:xfrm>
          <a:prstGeom prst="rect">
            <a:avLst/>
          </a:prstGeom>
        </p:spPr>
      </p:pic>
      <p:sp>
        <p:nvSpPr>
          <p:cNvPr id="6" name="TextBox 5"/>
          <p:cNvSpPr txBox="1"/>
          <p:nvPr/>
        </p:nvSpPr>
        <p:spPr>
          <a:xfrm>
            <a:off x="81023" y="98388"/>
            <a:ext cx="7187878" cy="430887"/>
          </a:xfrm>
          <a:prstGeom prst="rect">
            <a:avLst/>
          </a:prstGeom>
          <a:noFill/>
        </p:spPr>
        <p:txBody>
          <a:bodyPr wrap="square" rtlCol="0">
            <a:spAutoFit/>
          </a:bodyPr>
          <a:lstStyle/>
          <a:p>
            <a:pPr algn="ctr"/>
            <a:r>
              <a:rPr lang="en-US" sz="2200" b="1" dirty="0" smtClean="0">
                <a:solidFill>
                  <a:schemeClr val="accent1"/>
                </a:solidFill>
              </a:rPr>
              <a:t>Visualization between Total Acidity and Quality Category</a:t>
            </a:r>
            <a:endParaRPr lang="en-US" sz="2200" b="1" dirty="0">
              <a:solidFill>
                <a:schemeClr val="accent1"/>
              </a:solidFill>
            </a:endParaRPr>
          </a:p>
        </p:txBody>
      </p:sp>
      <p:sp>
        <p:nvSpPr>
          <p:cNvPr id="7" name="TextBox 6"/>
          <p:cNvSpPr txBox="1"/>
          <p:nvPr/>
        </p:nvSpPr>
        <p:spPr>
          <a:xfrm>
            <a:off x="7141579" y="529275"/>
            <a:ext cx="4791919" cy="6186309"/>
          </a:xfrm>
          <a:prstGeom prst="rect">
            <a:avLst/>
          </a:prstGeom>
          <a:noFill/>
        </p:spPr>
        <p:txBody>
          <a:bodyPr wrap="square" rtlCol="0">
            <a:spAutoFit/>
          </a:bodyPr>
          <a:lstStyle/>
          <a:p>
            <a:pPr algn="just"/>
            <a:r>
              <a:rPr lang="en-US" dirty="0">
                <a:solidFill>
                  <a:schemeClr val="accent1"/>
                </a:solidFill>
              </a:rPr>
              <a:t>The acidity of a wine is one of its most appealing characteristics, enhancing its refreshing, crisp qualities as well as enabling wines to be paired with foods so successfully. Acidity complements foods in a palate-cleansing, refreshing manner</a:t>
            </a:r>
            <a:r>
              <a:rPr lang="en-US" dirty="0" smtClean="0">
                <a:solidFill>
                  <a:schemeClr val="accent1"/>
                </a:solidFill>
              </a:rPr>
              <a:t>.</a:t>
            </a:r>
          </a:p>
          <a:p>
            <a:pPr algn="just"/>
            <a:endParaRPr lang="en-US" dirty="0">
              <a:solidFill>
                <a:schemeClr val="accent1"/>
              </a:solidFill>
            </a:endParaRPr>
          </a:p>
          <a:p>
            <a:pPr algn="just"/>
            <a:r>
              <a:rPr lang="en-US" dirty="0">
                <a:solidFill>
                  <a:schemeClr val="accent1"/>
                </a:solidFill>
              </a:rPr>
              <a:t>An important point to remember is that </a:t>
            </a:r>
            <a:r>
              <a:rPr lang="en-US" dirty="0" smtClean="0">
                <a:solidFill>
                  <a:schemeClr val="accent1"/>
                </a:solidFill>
              </a:rPr>
              <a:t>the </a:t>
            </a:r>
            <a:r>
              <a:rPr lang="en-US" dirty="0">
                <a:solidFill>
                  <a:schemeClr val="accent1"/>
                </a:solidFill>
              </a:rPr>
              <a:t>perception of acidity, as with other flavor components in wine, should not be considered independently. Sweetness and acidity, for example, balance each other. A wine high in acidity that also has a bit of sweetness will seem less acidic.</a:t>
            </a:r>
            <a:endParaRPr lang="en-US" dirty="0" smtClean="0">
              <a:solidFill>
                <a:schemeClr val="accent1"/>
              </a:solidFill>
            </a:endParaRPr>
          </a:p>
          <a:p>
            <a:pPr algn="just"/>
            <a:endParaRPr lang="en-US" dirty="0" smtClean="0">
              <a:solidFill>
                <a:schemeClr val="accent1"/>
              </a:solidFill>
            </a:endParaRPr>
          </a:p>
          <a:p>
            <a:pPr algn="just"/>
            <a:r>
              <a:rPr lang="en-US" b="1" dirty="0" smtClean="0">
                <a:solidFill>
                  <a:schemeClr val="accent1"/>
                </a:solidFill>
              </a:rPr>
              <a:t>From the graph we see that:</a:t>
            </a:r>
            <a:endParaRPr lang="en-US" b="1" dirty="0">
              <a:solidFill>
                <a:schemeClr val="accent1"/>
              </a:solidFill>
            </a:endParaRPr>
          </a:p>
          <a:p>
            <a:pPr algn="just"/>
            <a:r>
              <a:rPr lang="en-US" dirty="0" smtClean="0">
                <a:solidFill>
                  <a:schemeClr val="accent1"/>
                </a:solidFill>
              </a:rPr>
              <a:t> ”Excellent” red wines have a higher total acidity as compared to “Not Good” red wines. However, few “Not Good” white wines have higher levels of acidity as compared to the “Excellent” white wines.</a:t>
            </a:r>
          </a:p>
          <a:p>
            <a:pPr algn="just"/>
            <a:r>
              <a:rPr lang="en-US" dirty="0" smtClean="0">
                <a:solidFill>
                  <a:schemeClr val="accent1"/>
                </a:solidFill>
              </a:rPr>
              <a:t>In general, the red wines appear to have a higher “total acidity” as compared to white wines.</a:t>
            </a:r>
            <a:endParaRPr lang="en-US" dirty="0">
              <a:solidFill>
                <a:schemeClr val="accent1"/>
              </a:solidFill>
            </a:endParaRPr>
          </a:p>
        </p:txBody>
      </p:sp>
    </p:spTree>
    <p:extLst>
      <p:ext uri="{BB962C8B-B14F-4D97-AF65-F5344CB8AC3E}">
        <p14:creationId xmlns:p14="http://schemas.microsoft.com/office/powerpoint/2010/main" val="140461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106" y="10266"/>
            <a:ext cx="11555393" cy="752354"/>
          </a:xfrm>
        </p:spPr>
        <p:txBody>
          <a:bodyPr>
            <a:normAutofit/>
          </a:bodyPr>
          <a:lstStyle/>
          <a:p>
            <a:pPr algn="ctr"/>
            <a:r>
              <a:rPr lang="en-US" sz="4000" b="1" dirty="0" smtClean="0">
                <a:solidFill>
                  <a:schemeClr val="accent1"/>
                </a:solidFill>
              </a:rPr>
              <a:t>Insights/Hypotheses</a:t>
            </a:r>
            <a:endParaRPr lang="en-US" sz="4000" b="1" dirty="0">
              <a:solidFill>
                <a:schemeClr val="accent1"/>
              </a:solidFill>
            </a:endParaRPr>
          </a:p>
        </p:txBody>
      </p:sp>
      <p:sp>
        <p:nvSpPr>
          <p:cNvPr id="3" name="Content Placeholder 2"/>
          <p:cNvSpPr>
            <a:spLocks noGrp="1"/>
          </p:cNvSpPr>
          <p:nvPr>
            <p:ph idx="1"/>
          </p:nvPr>
        </p:nvSpPr>
        <p:spPr>
          <a:xfrm>
            <a:off x="378107" y="752355"/>
            <a:ext cx="11439645" cy="2395959"/>
          </a:xfrm>
        </p:spPr>
        <p:txBody>
          <a:bodyPr>
            <a:normAutofit fontScale="92500" lnSpcReduction="10000"/>
          </a:bodyPr>
          <a:lstStyle/>
          <a:p>
            <a:pPr algn="just"/>
            <a:r>
              <a:rPr lang="en-US" sz="2400" dirty="0" smtClean="0">
                <a:solidFill>
                  <a:schemeClr val="accent1"/>
                </a:solidFill>
              </a:rPr>
              <a:t>We see that the quality of wines (red and white) depends on a combination of different features and we cannot say one type of wine is better than the other. This could further be seen that the quality was not a factor in classifying the wines into ”red” or “white”.</a:t>
            </a:r>
          </a:p>
          <a:p>
            <a:pPr algn="just"/>
            <a:r>
              <a:rPr lang="en-US" sz="2400" dirty="0" smtClean="0">
                <a:solidFill>
                  <a:schemeClr val="accent1"/>
                </a:solidFill>
              </a:rPr>
              <a:t>According to our model, we see that the chlorides in the wines are a major differentiating factor for red and white wines. We recall, red wines have higher chloride levels as compared to white wines. Most wines are made from fresh grapes from a vineyard. </a:t>
            </a:r>
            <a:r>
              <a:rPr lang="en-US" sz="2400" dirty="0">
                <a:solidFill>
                  <a:schemeClr val="accent1"/>
                </a:solidFill>
              </a:rPr>
              <a:t>The mineral content of the soil is always reflected in the grape's flavor to some </a:t>
            </a:r>
            <a:r>
              <a:rPr lang="en-US" sz="2400" dirty="0" smtClean="0">
                <a:solidFill>
                  <a:schemeClr val="accent1"/>
                </a:solidFill>
              </a:rPr>
              <a:t>degree and since the areas near the coast have higher chlorine levels, it is interesting to see that: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06" y="3257889"/>
            <a:ext cx="5544273" cy="349238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3832" y="3257889"/>
            <a:ext cx="5212466" cy="3474977"/>
          </a:xfrm>
          <a:prstGeom prst="rect">
            <a:avLst/>
          </a:prstGeom>
        </p:spPr>
      </p:pic>
      <p:sp>
        <p:nvSpPr>
          <p:cNvPr id="6" name="TextBox 5"/>
          <p:cNvSpPr txBox="1"/>
          <p:nvPr/>
        </p:nvSpPr>
        <p:spPr>
          <a:xfrm>
            <a:off x="8125429" y="6642556"/>
            <a:ext cx="4066572" cy="215444"/>
          </a:xfrm>
          <a:prstGeom prst="rect">
            <a:avLst/>
          </a:prstGeom>
          <a:noFill/>
        </p:spPr>
        <p:txBody>
          <a:bodyPr wrap="square" rtlCol="0">
            <a:spAutoFit/>
          </a:bodyPr>
          <a:lstStyle/>
          <a:p>
            <a:r>
              <a:rPr lang="en-US" sz="800" b="1" dirty="0" smtClean="0"/>
              <a:t>Image Source: </a:t>
            </a:r>
            <a:r>
              <a:rPr lang="en-US" sz="800" dirty="0">
                <a:hlinkClick r:id="rId4"/>
              </a:rPr>
              <a:t>https://www.businessinsider.com/wine-drinking-preferences-by-state-2015-4</a:t>
            </a:r>
            <a:endParaRPr lang="en-US" sz="800" dirty="0"/>
          </a:p>
        </p:txBody>
      </p:sp>
    </p:spTree>
    <p:extLst>
      <p:ext uri="{BB962C8B-B14F-4D97-AF65-F5344CB8AC3E}">
        <p14:creationId xmlns:p14="http://schemas.microsoft.com/office/powerpoint/2010/main" val="826634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7630" y="416687"/>
            <a:ext cx="10579262" cy="6018835"/>
          </a:xfrm>
        </p:spPr>
        <p:txBody>
          <a:bodyPr>
            <a:normAutofit fontScale="85000" lnSpcReduction="20000"/>
          </a:bodyPr>
          <a:lstStyle/>
          <a:p>
            <a:pPr algn="just"/>
            <a:r>
              <a:rPr lang="en-US" dirty="0" smtClean="0">
                <a:solidFill>
                  <a:schemeClr val="accent1"/>
                </a:solidFill>
              </a:rPr>
              <a:t>From the data we see that, wines are generally acidic with a pH between 2.5 to 4.5. The acidity of the wines complements the food in a pleasant manner and thus many people prefer to have wine with their food.</a:t>
            </a:r>
          </a:p>
          <a:p>
            <a:pPr algn="just"/>
            <a:r>
              <a:rPr lang="en-US" dirty="0" smtClean="0">
                <a:solidFill>
                  <a:schemeClr val="accent1"/>
                </a:solidFill>
              </a:rPr>
              <a:t>Our visualizations show us that, generally, wines with a higher alcohol content and lower densities (inversely related) are considered better. This could be because:</a:t>
            </a:r>
          </a:p>
          <a:p>
            <a:pPr marL="0" indent="0" algn="just">
              <a:buNone/>
            </a:pPr>
            <a:r>
              <a:rPr lang="en-US" b="1" dirty="0">
                <a:solidFill>
                  <a:schemeClr val="accent1"/>
                </a:solidFill>
              </a:rPr>
              <a:t>	</a:t>
            </a:r>
            <a:r>
              <a:rPr lang="en-US" dirty="0" smtClean="0">
                <a:solidFill>
                  <a:schemeClr val="accent1"/>
                </a:solidFill>
              </a:rPr>
              <a:t>Higher </a:t>
            </a:r>
            <a:r>
              <a:rPr lang="en-US" dirty="0">
                <a:solidFill>
                  <a:schemeClr val="accent1"/>
                </a:solidFill>
              </a:rPr>
              <a:t>alcohol is an indication </a:t>
            </a:r>
            <a:r>
              <a:rPr lang="en-US" dirty="0" smtClean="0">
                <a:solidFill>
                  <a:schemeClr val="accent1"/>
                </a:solidFill>
              </a:rPr>
              <a:t>of</a:t>
            </a:r>
            <a:r>
              <a:rPr lang="en-US" dirty="0">
                <a:solidFill>
                  <a:schemeClr val="accent1"/>
                </a:solidFill>
              </a:rPr>
              <a:t> better ripeness at harvest </a:t>
            </a:r>
            <a:r>
              <a:rPr lang="en-US" dirty="0" smtClean="0">
                <a:solidFill>
                  <a:schemeClr val="accent1"/>
                </a:solidFill>
              </a:rPr>
              <a:t>and 	fermentation </a:t>
            </a:r>
            <a:r>
              <a:rPr lang="en-US" dirty="0">
                <a:solidFill>
                  <a:schemeClr val="accent1"/>
                </a:solidFill>
              </a:rPr>
              <a:t>to complete or near-complete dryness.</a:t>
            </a:r>
            <a:endParaRPr lang="en-US" dirty="0" smtClean="0">
              <a:solidFill>
                <a:schemeClr val="accent1"/>
              </a:solidFill>
            </a:endParaRPr>
          </a:p>
          <a:p>
            <a:pPr algn="just"/>
            <a:r>
              <a:rPr lang="en-US" dirty="0" smtClean="0">
                <a:solidFill>
                  <a:schemeClr val="accent1"/>
                </a:solidFill>
              </a:rPr>
              <a:t>From our visualizations we also see that white wines tend to contain higher residual sugars as compared to red wines and thus higher carbs comparatively.</a:t>
            </a:r>
          </a:p>
          <a:p>
            <a:pPr algn="just"/>
            <a:r>
              <a:rPr lang="en-US" dirty="0" smtClean="0">
                <a:solidFill>
                  <a:schemeClr val="accent1"/>
                </a:solidFill>
              </a:rPr>
              <a:t>Finally, though added</a:t>
            </a:r>
            <a:r>
              <a:rPr lang="en-US" dirty="0">
                <a:solidFill>
                  <a:schemeClr val="accent1"/>
                </a:solidFill>
              </a:rPr>
              <a:t> sulfites may sometimes cause negative side </a:t>
            </a:r>
            <a:r>
              <a:rPr lang="en-US" dirty="0" smtClean="0">
                <a:solidFill>
                  <a:schemeClr val="accent1"/>
                </a:solidFill>
              </a:rPr>
              <a:t>effects in </a:t>
            </a:r>
            <a:r>
              <a:rPr lang="en-US" dirty="0">
                <a:solidFill>
                  <a:schemeClr val="accent1"/>
                </a:solidFill>
              </a:rPr>
              <a:t>some </a:t>
            </a:r>
            <a:r>
              <a:rPr lang="en-US" dirty="0" smtClean="0">
                <a:solidFill>
                  <a:schemeClr val="accent1"/>
                </a:solidFill>
              </a:rPr>
              <a:t>people, </a:t>
            </a:r>
            <a:r>
              <a:rPr lang="en-US" dirty="0">
                <a:solidFill>
                  <a:schemeClr val="accent1"/>
                </a:solidFill>
              </a:rPr>
              <a:t>SO2 plays an important role in preventing oxidization and maintaining a wine's </a:t>
            </a:r>
            <a:r>
              <a:rPr lang="en-US" dirty="0" smtClean="0">
                <a:solidFill>
                  <a:schemeClr val="accent1"/>
                </a:solidFill>
              </a:rPr>
              <a:t>freshness. We see from our graphs that red wines have a slightly higher ratio of free SO2 by total SO2 (proportion of free SO2).</a:t>
            </a:r>
          </a:p>
          <a:p>
            <a:pPr algn="just"/>
            <a:endParaRPr lang="en-US" dirty="0" smtClean="0">
              <a:solidFill>
                <a:schemeClr val="accent1"/>
              </a:solidFill>
            </a:endParaRPr>
          </a:p>
          <a:p>
            <a:pPr marL="0" indent="0" algn="just">
              <a:buNone/>
            </a:pPr>
            <a:r>
              <a:rPr lang="en-US" dirty="0" smtClean="0">
                <a:solidFill>
                  <a:schemeClr val="accent1"/>
                </a:solidFill>
              </a:rPr>
              <a:t>However, more analysis would be required to prove the above insights/hypothesis. Another thing to keep in mind is that there was relatively higher number of observations in the data for white wines as compared to red wines. There were also more observations for the “Good” category wines as compared to ”Not Good” and “Excellent” quality categories. This might cause our analysis to have some discrepancies.</a:t>
            </a:r>
          </a:p>
          <a:p>
            <a:pPr algn="just"/>
            <a:endParaRPr lang="en-US" dirty="0" smtClean="0">
              <a:solidFill>
                <a:schemeClr val="accent1"/>
              </a:solidFill>
            </a:endParaRPr>
          </a:p>
        </p:txBody>
      </p:sp>
    </p:spTree>
    <p:extLst>
      <p:ext uri="{BB962C8B-B14F-4D97-AF65-F5344CB8AC3E}">
        <p14:creationId xmlns:p14="http://schemas.microsoft.com/office/powerpoint/2010/main" val="363107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234" y="110484"/>
            <a:ext cx="8213203" cy="838642"/>
          </a:xfrm>
        </p:spPr>
        <p:txBody>
          <a:bodyPr>
            <a:normAutofit/>
          </a:bodyPr>
          <a:lstStyle/>
          <a:p>
            <a:r>
              <a:rPr lang="en-US" sz="3600" b="1" dirty="0" smtClean="0">
                <a:solidFill>
                  <a:schemeClr val="accent1"/>
                </a:solidFill>
                <a:latin typeface="+mn-lt"/>
              </a:rPr>
              <a:t>Data Overview</a:t>
            </a:r>
            <a:endParaRPr lang="en-US" sz="3600" b="1" dirty="0">
              <a:solidFill>
                <a:schemeClr val="accent1"/>
              </a:solidFill>
              <a:latin typeface="+mn-lt"/>
            </a:endParaRPr>
          </a:p>
        </p:txBody>
      </p:sp>
      <p:sp>
        <p:nvSpPr>
          <p:cNvPr id="3" name="Content Placeholder 2"/>
          <p:cNvSpPr>
            <a:spLocks noGrp="1"/>
          </p:cNvSpPr>
          <p:nvPr>
            <p:ph idx="1"/>
          </p:nvPr>
        </p:nvSpPr>
        <p:spPr>
          <a:xfrm>
            <a:off x="456234" y="868101"/>
            <a:ext cx="11153174" cy="5274137"/>
          </a:xfrm>
        </p:spPr>
        <p:txBody>
          <a:bodyPr>
            <a:normAutofit/>
          </a:bodyPr>
          <a:lstStyle/>
          <a:p>
            <a:pPr algn="just"/>
            <a:r>
              <a:rPr lang="en-US" sz="1800" dirty="0" smtClean="0">
                <a:solidFill>
                  <a:schemeClr val="accent5">
                    <a:lumMod val="75000"/>
                  </a:schemeClr>
                </a:solidFill>
              </a:rPr>
              <a:t>The data contains 6497 observations of 13 variables.</a:t>
            </a:r>
          </a:p>
          <a:p>
            <a:pPr algn="just"/>
            <a:r>
              <a:rPr lang="en-US" sz="1800" dirty="0" smtClean="0">
                <a:solidFill>
                  <a:schemeClr val="accent5">
                    <a:lumMod val="75000"/>
                  </a:schemeClr>
                </a:solidFill>
              </a:rPr>
              <a:t>Each row pertains to the compositions of wine from which can determine whether its red or white wine.</a:t>
            </a:r>
            <a:endParaRPr lang="en-US" sz="1800" dirty="0">
              <a:solidFill>
                <a:schemeClr val="accent5">
                  <a:lumMod val="75000"/>
                </a:schemeClr>
              </a:solidFill>
            </a:endParaRPr>
          </a:p>
          <a:p>
            <a:pPr algn="just"/>
            <a:r>
              <a:rPr lang="en-US" sz="1800" b="1" dirty="0" smtClean="0">
                <a:solidFill>
                  <a:schemeClr val="accent5">
                    <a:lumMod val="75000"/>
                  </a:schemeClr>
                </a:solidFill>
              </a:rPr>
              <a:t>Our aim is to predict whether the wine style is red or white based on its composition.</a:t>
            </a:r>
          </a:p>
          <a:p>
            <a:pPr algn="just"/>
            <a:endParaRPr lang="en-US" sz="1800" dirty="0" smtClean="0">
              <a:solidFill>
                <a:schemeClr val="accent5">
                  <a:lumMod val="75000"/>
                </a:schemeClr>
              </a:solidFill>
            </a:endParaRPr>
          </a:p>
          <a:p>
            <a:pPr algn="just"/>
            <a:endParaRPr lang="en-US" sz="1800" dirty="0" smtClean="0">
              <a:solidFill>
                <a:schemeClr val="accent5">
                  <a:lumMod val="75000"/>
                </a:schemeClr>
              </a:solidFill>
            </a:endParaRPr>
          </a:p>
          <a:p>
            <a:pPr algn="just"/>
            <a:endParaRPr lang="en-US" sz="1800" dirty="0">
              <a:solidFill>
                <a:schemeClr val="accent5">
                  <a:lumMod val="7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234" y="2050710"/>
            <a:ext cx="9092880" cy="4668394"/>
          </a:xfrm>
          <a:prstGeom prst="rect">
            <a:avLst/>
          </a:prstGeom>
        </p:spPr>
      </p:pic>
    </p:spTree>
    <p:extLst>
      <p:ext uri="{BB962C8B-B14F-4D97-AF65-F5344CB8AC3E}">
        <p14:creationId xmlns:p14="http://schemas.microsoft.com/office/powerpoint/2010/main" val="1103947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4643" y="173620"/>
            <a:ext cx="7951808" cy="1631216"/>
          </a:xfrm>
          <a:prstGeom prst="rect">
            <a:avLst/>
          </a:prstGeom>
          <a:noFill/>
        </p:spPr>
        <p:txBody>
          <a:bodyPr wrap="square" rtlCol="0">
            <a:spAutoFit/>
          </a:bodyPr>
          <a:lstStyle/>
          <a:p>
            <a:pPr algn="just"/>
            <a:r>
              <a:rPr lang="en-US" sz="2800" b="1" dirty="0" smtClean="0">
                <a:solidFill>
                  <a:schemeClr val="accent1"/>
                </a:solidFill>
              </a:rPr>
              <a:t>Data Cleaning:</a:t>
            </a:r>
          </a:p>
          <a:p>
            <a:pPr algn="just"/>
            <a:endParaRPr lang="en-US" dirty="0">
              <a:solidFill>
                <a:srgbClr val="0070C0"/>
              </a:solidFill>
            </a:endParaRPr>
          </a:p>
          <a:p>
            <a:pPr algn="just"/>
            <a:r>
              <a:rPr lang="en-US" dirty="0" smtClean="0">
                <a:solidFill>
                  <a:srgbClr val="0070C0"/>
                </a:solidFill>
              </a:rPr>
              <a:t>-Check for null values in all the variables</a:t>
            </a:r>
          </a:p>
          <a:p>
            <a:pPr algn="just"/>
            <a:r>
              <a:rPr lang="en-US" dirty="0" smtClean="0">
                <a:solidFill>
                  <a:srgbClr val="0070C0"/>
                </a:solidFill>
              </a:rPr>
              <a:t>-No null values found in the data.</a:t>
            </a:r>
          </a:p>
          <a:p>
            <a:pPr algn="just"/>
            <a:r>
              <a:rPr lang="en-US" dirty="0" smtClean="0">
                <a:solidFill>
                  <a:srgbClr val="0070C0"/>
                </a:solidFill>
              </a:rPr>
              <a:t>-Discard duplicate values, if any</a:t>
            </a:r>
            <a:endParaRPr lang="en-US" dirty="0">
              <a:solidFill>
                <a:srgbClr val="0070C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43" y="2141316"/>
            <a:ext cx="11174710" cy="4147756"/>
          </a:xfrm>
          <a:prstGeom prst="rect">
            <a:avLst/>
          </a:prstGeom>
        </p:spPr>
      </p:pic>
    </p:spTree>
    <p:extLst>
      <p:ext uri="{BB962C8B-B14F-4D97-AF65-F5344CB8AC3E}">
        <p14:creationId xmlns:p14="http://schemas.microsoft.com/office/powerpoint/2010/main" val="6719420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7792" y="89180"/>
            <a:ext cx="11551535" cy="523220"/>
          </a:xfrm>
          <a:prstGeom prst="rect">
            <a:avLst/>
          </a:prstGeom>
          <a:noFill/>
        </p:spPr>
        <p:txBody>
          <a:bodyPr wrap="square" rtlCol="0">
            <a:spAutoFit/>
          </a:bodyPr>
          <a:lstStyle/>
          <a:p>
            <a:pPr algn="ctr"/>
            <a:r>
              <a:rPr lang="en-US" sz="2800" b="1" dirty="0" smtClean="0">
                <a:solidFill>
                  <a:schemeClr val="accent1"/>
                </a:solidFill>
              </a:rPr>
              <a:t>Create new relevant variables and dropping the variables we will not use: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0" y="2938496"/>
            <a:ext cx="10225893" cy="3836712"/>
          </a:xfrm>
          <a:prstGeom prst="rect">
            <a:avLst/>
          </a:prstGeom>
        </p:spPr>
      </p:pic>
      <p:sp>
        <p:nvSpPr>
          <p:cNvPr id="3" name="TextBox 2"/>
          <p:cNvSpPr txBox="1"/>
          <p:nvPr/>
        </p:nvSpPr>
        <p:spPr>
          <a:xfrm>
            <a:off x="277790" y="621286"/>
            <a:ext cx="11551535" cy="2308324"/>
          </a:xfrm>
          <a:prstGeom prst="rect">
            <a:avLst/>
          </a:prstGeom>
          <a:noFill/>
        </p:spPr>
        <p:txBody>
          <a:bodyPr wrap="square" rtlCol="0">
            <a:spAutoFit/>
          </a:bodyPr>
          <a:lstStyle/>
          <a:p>
            <a:pPr algn="just"/>
            <a:r>
              <a:rPr lang="en-US" dirty="0" smtClean="0">
                <a:solidFill>
                  <a:schemeClr val="accent1"/>
                </a:solidFill>
              </a:rPr>
              <a:t>-</a:t>
            </a:r>
            <a:r>
              <a:rPr lang="en-US" dirty="0">
                <a:solidFill>
                  <a:schemeClr val="accent1"/>
                </a:solidFill>
              </a:rPr>
              <a:t>In wine tasting, the term “</a:t>
            </a:r>
            <a:r>
              <a:rPr lang="en-US" b="1" dirty="0">
                <a:solidFill>
                  <a:schemeClr val="accent1"/>
                </a:solidFill>
              </a:rPr>
              <a:t>acidity</a:t>
            </a:r>
            <a:r>
              <a:rPr lang="en-US" dirty="0">
                <a:solidFill>
                  <a:schemeClr val="accent1"/>
                </a:solidFill>
              </a:rPr>
              <a:t>” refers to the fresh, tart and sour attributes of </a:t>
            </a:r>
            <a:r>
              <a:rPr lang="en-US" b="1" dirty="0">
                <a:solidFill>
                  <a:schemeClr val="accent1"/>
                </a:solidFill>
              </a:rPr>
              <a:t>the wine which </a:t>
            </a:r>
            <a:r>
              <a:rPr lang="en-US" dirty="0">
                <a:solidFill>
                  <a:schemeClr val="accent1"/>
                </a:solidFill>
              </a:rPr>
              <a:t>are evaluated in relation to how well the </a:t>
            </a:r>
            <a:r>
              <a:rPr lang="en-US" b="1" dirty="0">
                <a:solidFill>
                  <a:schemeClr val="accent1"/>
                </a:solidFill>
              </a:rPr>
              <a:t>acidity</a:t>
            </a:r>
            <a:r>
              <a:rPr lang="en-US" dirty="0">
                <a:solidFill>
                  <a:schemeClr val="accent1"/>
                </a:solidFill>
              </a:rPr>
              <a:t> balances out the sweetness and bitter components of the wine such as </a:t>
            </a:r>
            <a:r>
              <a:rPr lang="en-US" dirty="0" smtClean="0">
                <a:solidFill>
                  <a:schemeClr val="accent1"/>
                </a:solidFill>
              </a:rPr>
              <a:t>tannins. We create a new column for total acidity.</a:t>
            </a:r>
          </a:p>
          <a:p>
            <a:pPr algn="just"/>
            <a:r>
              <a:rPr lang="en-US" dirty="0" smtClean="0">
                <a:solidFill>
                  <a:schemeClr val="accent1"/>
                </a:solidFill>
              </a:rPr>
              <a:t>-</a:t>
            </a:r>
            <a:r>
              <a:rPr lang="en-US" b="1" dirty="0">
                <a:solidFill>
                  <a:schemeClr val="accent1"/>
                </a:solidFill>
              </a:rPr>
              <a:t>Free sulfur dioxide: </a:t>
            </a:r>
            <a:r>
              <a:rPr lang="en-US" dirty="0">
                <a:solidFill>
                  <a:schemeClr val="accent1"/>
                </a:solidFill>
              </a:rPr>
              <a:t>the part of the </a:t>
            </a:r>
            <a:r>
              <a:rPr lang="en-US" dirty="0" smtClean="0">
                <a:solidFill>
                  <a:schemeClr val="accent1"/>
                </a:solidFill>
              </a:rPr>
              <a:t>Sulphur </a:t>
            </a:r>
            <a:r>
              <a:rPr lang="en-US" dirty="0">
                <a:solidFill>
                  <a:schemeClr val="accent1"/>
                </a:solidFill>
              </a:rPr>
              <a:t>dioxide that is added to a wine and that is lost into it is said to be bound, while the active part is said to be free. Winemaker will always try to get the highest proportion of free </a:t>
            </a:r>
            <a:r>
              <a:rPr lang="en-US" dirty="0" smtClean="0">
                <a:solidFill>
                  <a:schemeClr val="accent1"/>
                </a:solidFill>
              </a:rPr>
              <a:t>Sulphur </a:t>
            </a:r>
            <a:r>
              <a:rPr lang="en-US" dirty="0">
                <a:solidFill>
                  <a:schemeClr val="accent1"/>
                </a:solidFill>
              </a:rPr>
              <a:t>to bind</a:t>
            </a:r>
            <a:r>
              <a:rPr lang="en-US" dirty="0" smtClean="0">
                <a:solidFill>
                  <a:schemeClr val="accent1"/>
                </a:solidFill>
              </a:rPr>
              <a:t>.</a:t>
            </a:r>
          </a:p>
          <a:p>
            <a:pPr algn="just"/>
            <a:r>
              <a:rPr lang="en-US" dirty="0" smtClean="0">
                <a:solidFill>
                  <a:schemeClr val="accent1"/>
                </a:solidFill>
              </a:rPr>
              <a:t>-We also have the </a:t>
            </a:r>
            <a:r>
              <a:rPr lang="en-US" b="1" dirty="0" smtClean="0">
                <a:solidFill>
                  <a:schemeClr val="accent1"/>
                </a:solidFill>
              </a:rPr>
              <a:t>qualities</a:t>
            </a:r>
            <a:r>
              <a:rPr lang="en-US" dirty="0" smtClean="0">
                <a:solidFill>
                  <a:schemeClr val="accent1"/>
                </a:solidFill>
              </a:rPr>
              <a:t> of the wines given from 1 being the lowest and 10 being the highest. We will create a new column to group the quality into not good, good and excellent and see if there is a significant effect of quality to categorize red or white wines.</a:t>
            </a:r>
            <a:endParaRPr lang="en-US" dirty="0">
              <a:solidFill>
                <a:schemeClr val="accent1"/>
              </a:solidFill>
            </a:endParaRPr>
          </a:p>
        </p:txBody>
      </p:sp>
    </p:spTree>
    <p:extLst>
      <p:ext uri="{BB962C8B-B14F-4D97-AF65-F5344CB8AC3E}">
        <p14:creationId xmlns:p14="http://schemas.microsoft.com/office/powerpoint/2010/main" val="959758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545" y="0"/>
            <a:ext cx="11465527" cy="646331"/>
          </a:xfrm>
          <a:prstGeom prst="rect">
            <a:avLst/>
          </a:prstGeom>
          <a:noFill/>
        </p:spPr>
        <p:txBody>
          <a:bodyPr wrap="square" rtlCol="0">
            <a:spAutoFit/>
          </a:bodyPr>
          <a:lstStyle/>
          <a:p>
            <a:r>
              <a:rPr lang="en-US" sz="2200" b="1" dirty="0" smtClean="0">
                <a:solidFill>
                  <a:schemeClr val="accent1"/>
                </a:solidFill>
              </a:rPr>
              <a:t>Let us try to classify our observations into ‘red’ or ‘white’ wines using Decision Trees.</a:t>
            </a:r>
          </a:p>
          <a:p>
            <a:r>
              <a:rPr lang="en-US" sz="1400" i="1" dirty="0" smtClean="0">
                <a:solidFill>
                  <a:schemeClr val="accent1"/>
                </a:solidFill>
              </a:rPr>
              <a:t>Screen print of the decision tree code: </a:t>
            </a:r>
            <a:endParaRPr lang="en-US" sz="1400" i="1" dirty="0">
              <a:solidFill>
                <a:schemeClr val="accent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545" y="717630"/>
            <a:ext cx="11348297" cy="6140371"/>
          </a:xfrm>
          <a:prstGeom prst="rect">
            <a:avLst/>
          </a:prstGeom>
        </p:spPr>
      </p:pic>
    </p:spTree>
    <p:extLst>
      <p:ext uri="{BB962C8B-B14F-4D97-AF65-F5344CB8AC3E}">
        <p14:creationId xmlns:p14="http://schemas.microsoft.com/office/powerpoint/2010/main" val="19785886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44952" y="390109"/>
            <a:ext cx="6065134" cy="523220"/>
          </a:xfrm>
          <a:prstGeom prst="rect">
            <a:avLst/>
          </a:prstGeom>
          <a:noFill/>
        </p:spPr>
        <p:txBody>
          <a:bodyPr wrap="square" rtlCol="0">
            <a:spAutoFit/>
          </a:bodyPr>
          <a:lstStyle/>
          <a:p>
            <a:pPr algn="ctr"/>
            <a:r>
              <a:rPr lang="en-US" sz="2800" b="1" dirty="0" smtClean="0">
                <a:solidFill>
                  <a:schemeClr val="accent1"/>
                </a:solidFill>
              </a:rPr>
              <a:t>Decision Tree</a:t>
            </a:r>
            <a:endParaRPr lang="en-US" sz="2800" b="1" dirty="0">
              <a:solidFill>
                <a:schemeClr val="accent1"/>
              </a:solidFill>
            </a:endParaRPr>
          </a:p>
        </p:txBody>
      </p:sp>
      <p:sp>
        <p:nvSpPr>
          <p:cNvPr id="6" name="TextBox 5"/>
          <p:cNvSpPr txBox="1"/>
          <p:nvPr/>
        </p:nvSpPr>
        <p:spPr>
          <a:xfrm>
            <a:off x="7454096" y="390109"/>
            <a:ext cx="4525701" cy="5909310"/>
          </a:xfrm>
          <a:prstGeom prst="rect">
            <a:avLst/>
          </a:prstGeom>
          <a:noFill/>
        </p:spPr>
        <p:txBody>
          <a:bodyPr wrap="square" rtlCol="0">
            <a:spAutoFit/>
          </a:bodyPr>
          <a:lstStyle/>
          <a:p>
            <a:pPr algn="just"/>
            <a:r>
              <a:rPr lang="en-US" dirty="0" smtClean="0">
                <a:solidFill>
                  <a:schemeClr val="accent1"/>
                </a:solidFill>
              </a:rPr>
              <a:t>From the decision tree in the left, we see that:</a:t>
            </a:r>
          </a:p>
          <a:p>
            <a:pPr algn="just"/>
            <a:endParaRPr lang="en-US" dirty="0">
              <a:solidFill>
                <a:schemeClr val="accent1"/>
              </a:solidFill>
            </a:endParaRPr>
          </a:p>
          <a:p>
            <a:pPr algn="just"/>
            <a:r>
              <a:rPr lang="en-US" dirty="0" smtClean="0">
                <a:solidFill>
                  <a:schemeClr val="accent1"/>
                </a:solidFill>
              </a:rPr>
              <a:t>-Chlorides (saltiness) is the most important factor in classifying red and white wines. 72% of the data has less than 0.061 units of chlorides and 97% of those are white wines. </a:t>
            </a:r>
          </a:p>
          <a:p>
            <a:pPr algn="just"/>
            <a:r>
              <a:rPr lang="en-US" dirty="0" smtClean="0">
                <a:solidFill>
                  <a:schemeClr val="accent1"/>
                </a:solidFill>
              </a:rPr>
              <a:t>Thus, we see that red wines have more chlorides than white wines and are more saltier than white wines.</a:t>
            </a:r>
          </a:p>
          <a:p>
            <a:pPr algn="just"/>
            <a:endParaRPr lang="en-US" dirty="0">
              <a:solidFill>
                <a:schemeClr val="accent1"/>
              </a:solidFill>
            </a:endParaRPr>
          </a:p>
          <a:p>
            <a:pPr algn="just"/>
            <a:r>
              <a:rPr lang="en-US" dirty="0">
                <a:solidFill>
                  <a:schemeClr val="accent1"/>
                </a:solidFill>
              </a:rPr>
              <a:t>-Other important features for the red and white wine classifications are residual sugar, proportion of free SO2, Density and total acidity</a:t>
            </a:r>
            <a:r>
              <a:rPr lang="en-US" dirty="0" smtClean="0">
                <a:solidFill>
                  <a:schemeClr val="accent1"/>
                </a:solidFill>
              </a:rPr>
              <a:t>.</a:t>
            </a:r>
          </a:p>
          <a:p>
            <a:pPr algn="just"/>
            <a:endParaRPr lang="en-US" dirty="0">
              <a:solidFill>
                <a:schemeClr val="accent1"/>
              </a:solidFill>
            </a:endParaRPr>
          </a:p>
          <a:p>
            <a:pPr algn="just"/>
            <a:r>
              <a:rPr lang="en-US" dirty="0" smtClean="0">
                <a:solidFill>
                  <a:schemeClr val="accent1"/>
                </a:solidFill>
              </a:rPr>
              <a:t>-Another interesting observation is that quality category was not considered at all in the decision tree, which suggests that the qualities for red and white wines are comparable and not a distinctive feature for their classification.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5375"/>
            <a:ext cx="7315200" cy="5041557"/>
          </a:xfrm>
          <a:prstGeom prst="rect">
            <a:avLst/>
          </a:prstGeom>
        </p:spPr>
      </p:pic>
    </p:spTree>
    <p:extLst>
      <p:ext uri="{BB962C8B-B14F-4D97-AF65-F5344CB8AC3E}">
        <p14:creationId xmlns:p14="http://schemas.microsoft.com/office/powerpoint/2010/main" val="200606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672546" cy="6858000"/>
          </a:xfrm>
          <a:prstGeom prst="rect">
            <a:avLst/>
          </a:prstGeom>
        </p:spPr>
      </p:pic>
      <p:sp>
        <p:nvSpPr>
          <p:cNvPr id="5" name="TextBox 4"/>
          <p:cNvSpPr txBox="1"/>
          <p:nvPr/>
        </p:nvSpPr>
        <p:spPr>
          <a:xfrm>
            <a:off x="6290840" y="279115"/>
            <a:ext cx="5428527" cy="461665"/>
          </a:xfrm>
          <a:prstGeom prst="rect">
            <a:avLst/>
          </a:prstGeom>
          <a:noFill/>
        </p:spPr>
        <p:txBody>
          <a:bodyPr wrap="square" rtlCol="0">
            <a:spAutoFit/>
          </a:bodyPr>
          <a:lstStyle/>
          <a:p>
            <a:pPr algn="ctr"/>
            <a:r>
              <a:rPr lang="en-US" sz="2400" b="1" dirty="0" smtClean="0">
                <a:solidFill>
                  <a:schemeClr val="accent1"/>
                </a:solidFill>
              </a:rPr>
              <a:t>Random Forest</a:t>
            </a:r>
            <a:endParaRPr lang="en-US" sz="2400" b="1" dirty="0">
              <a:solidFill>
                <a:schemeClr val="accent1"/>
              </a:solidFill>
            </a:endParaRPr>
          </a:p>
        </p:txBody>
      </p:sp>
      <p:sp>
        <p:nvSpPr>
          <p:cNvPr id="6" name="TextBox 5"/>
          <p:cNvSpPr txBox="1"/>
          <p:nvPr/>
        </p:nvSpPr>
        <p:spPr>
          <a:xfrm>
            <a:off x="6331351" y="868102"/>
            <a:ext cx="5347504" cy="5909310"/>
          </a:xfrm>
          <a:prstGeom prst="rect">
            <a:avLst/>
          </a:prstGeom>
          <a:noFill/>
        </p:spPr>
        <p:txBody>
          <a:bodyPr wrap="square" rtlCol="0">
            <a:spAutoFit/>
          </a:bodyPr>
          <a:lstStyle/>
          <a:p>
            <a:pPr algn="just"/>
            <a:r>
              <a:rPr lang="en-US" dirty="0" smtClean="0">
                <a:solidFill>
                  <a:schemeClr val="accent1"/>
                </a:solidFill>
              </a:rPr>
              <a:t>We see the performance of </a:t>
            </a:r>
            <a:r>
              <a:rPr lang="en-US" dirty="0" err="1" smtClean="0">
                <a:solidFill>
                  <a:schemeClr val="accent1"/>
                </a:solidFill>
              </a:rPr>
              <a:t>dtree</a:t>
            </a:r>
            <a:r>
              <a:rPr lang="en-US" dirty="0" smtClean="0">
                <a:solidFill>
                  <a:schemeClr val="accent1"/>
                </a:solidFill>
              </a:rPr>
              <a:t> on our predicted data is :</a:t>
            </a:r>
          </a:p>
          <a:p>
            <a:pPr algn="just"/>
            <a:r>
              <a:rPr lang="en-US" dirty="0" smtClean="0">
                <a:solidFill>
                  <a:schemeClr val="accent1"/>
                </a:solidFill>
              </a:rPr>
              <a:t>Wrong predictions: 58 + 10 = 68</a:t>
            </a:r>
          </a:p>
          <a:p>
            <a:pPr algn="just"/>
            <a:r>
              <a:rPr lang="en-US" dirty="0" smtClean="0">
                <a:solidFill>
                  <a:schemeClr val="accent1"/>
                </a:solidFill>
              </a:rPr>
              <a:t>Total predictions: 1950 records</a:t>
            </a:r>
          </a:p>
          <a:p>
            <a:pPr algn="just"/>
            <a:r>
              <a:rPr lang="en-US" dirty="0" smtClean="0">
                <a:solidFill>
                  <a:schemeClr val="accent1"/>
                </a:solidFill>
              </a:rPr>
              <a:t>Performance= (1- (68/1950)) * 100</a:t>
            </a:r>
          </a:p>
          <a:p>
            <a:pPr algn="just"/>
            <a:r>
              <a:rPr lang="en-US" dirty="0" smtClean="0">
                <a:solidFill>
                  <a:schemeClr val="accent1"/>
                </a:solidFill>
              </a:rPr>
              <a:t>Thus, our model is 96.52% accurate.</a:t>
            </a:r>
          </a:p>
          <a:p>
            <a:pPr algn="just"/>
            <a:endParaRPr lang="en-US" dirty="0">
              <a:solidFill>
                <a:schemeClr val="accent1"/>
              </a:solidFill>
            </a:endParaRPr>
          </a:p>
          <a:p>
            <a:pPr algn="just"/>
            <a:r>
              <a:rPr lang="en-US" dirty="0" smtClean="0">
                <a:solidFill>
                  <a:schemeClr val="accent1"/>
                </a:solidFill>
              </a:rPr>
              <a:t>We use random forest to try and increase the accuracy of our model.</a:t>
            </a:r>
          </a:p>
          <a:p>
            <a:pPr algn="just"/>
            <a:endParaRPr lang="en-US" dirty="0">
              <a:solidFill>
                <a:schemeClr val="accent1"/>
              </a:solidFill>
            </a:endParaRPr>
          </a:p>
          <a:p>
            <a:pPr algn="just"/>
            <a:r>
              <a:rPr lang="en-US" dirty="0" smtClean="0">
                <a:solidFill>
                  <a:schemeClr val="accent1"/>
                </a:solidFill>
              </a:rPr>
              <a:t>From the forest performance we see that:</a:t>
            </a:r>
          </a:p>
          <a:p>
            <a:pPr algn="just"/>
            <a:endParaRPr lang="en-US" dirty="0" smtClean="0">
              <a:solidFill>
                <a:schemeClr val="accent1"/>
              </a:solidFill>
            </a:endParaRPr>
          </a:p>
          <a:p>
            <a:pPr algn="just"/>
            <a:r>
              <a:rPr lang="en-US" dirty="0">
                <a:solidFill>
                  <a:schemeClr val="accent1"/>
                </a:solidFill>
              </a:rPr>
              <a:t>Wrong predictions: </a:t>
            </a:r>
            <a:r>
              <a:rPr lang="en-US" dirty="0" smtClean="0">
                <a:solidFill>
                  <a:schemeClr val="accent1"/>
                </a:solidFill>
              </a:rPr>
              <a:t>13 </a:t>
            </a:r>
            <a:r>
              <a:rPr lang="en-US" dirty="0">
                <a:solidFill>
                  <a:schemeClr val="accent1"/>
                </a:solidFill>
              </a:rPr>
              <a:t>+ </a:t>
            </a:r>
            <a:r>
              <a:rPr lang="en-US" dirty="0" smtClean="0">
                <a:solidFill>
                  <a:schemeClr val="accent1"/>
                </a:solidFill>
              </a:rPr>
              <a:t>4 </a:t>
            </a:r>
            <a:r>
              <a:rPr lang="en-US" dirty="0">
                <a:solidFill>
                  <a:schemeClr val="accent1"/>
                </a:solidFill>
              </a:rPr>
              <a:t>= </a:t>
            </a:r>
            <a:r>
              <a:rPr lang="en-US" dirty="0" smtClean="0">
                <a:solidFill>
                  <a:schemeClr val="accent1"/>
                </a:solidFill>
              </a:rPr>
              <a:t>17</a:t>
            </a:r>
            <a:endParaRPr lang="en-US" dirty="0">
              <a:solidFill>
                <a:schemeClr val="accent1"/>
              </a:solidFill>
            </a:endParaRPr>
          </a:p>
          <a:p>
            <a:pPr algn="just"/>
            <a:r>
              <a:rPr lang="en-US" dirty="0">
                <a:solidFill>
                  <a:schemeClr val="accent1"/>
                </a:solidFill>
              </a:rPr>
              <a:t>Total predictions: 1950 records</a:t>
            </a:r>
          </a:p>
          <a:p>
            <a:pPr algn="just"/>
            <a:r>
              <a:rPr lang="en-US" dirty="0">
                <a:solidFill>
                  <a:schemeClr val="accent1"/>
                </a:solidFill>
              </a:rPr>
              <a:t>Performance= (1- </a:t>
            </a:r>
            <a:r>
              <a:rPr lang="en-US" dirty="0" smtClean="0">
                <a:solidFill>
                  <a:schemeClr val="accent1"/>
                </a:solidFill>
              </a:rPr>
              <a:t>(17/1950</a:t>
            </a:r>
            <a:r>
              <a:rPr lang="en-US" dirty="0">
                <a:solidFill>
                  <a:schemeClr val="accent1"/>
                </a:solidFill>
              </a:rPr>
              <a:t>)) * 100</a:t>
            </a:r>
          </a:p>
          <a:p>
            <a:pPr algn="just"/>
            <a:r>
              <a:rPr lang="en-US" dirty="0">
                <a:solidFill>
                  <a:schemeClr val="accent1"/>
                </a:solidFill>
              </a:rPr>
              <a:t>O</a:t>
            </a:r>
            <a:r>
              <a:rPr lang="en-US" dirty="0" smtClean="0">
                <a:solidFill>
                  <a:schemeClr val="accent1"/>
                </a:solidFill>
              </a:rPr>
              <a:t>ur </a:t>
            </a:r>
            <a:r>
              <a:rPr lang="en-US" dirty="0">
                <a:solidFill>
                  <a:schemeClr val="accent1"/>
                </a:solidFill>
              </a:rPr>
              <a:t>model </a:t>
            </a:r>
            <a:r>
              <a:rPr lang="en-US" dirty="0" smtClean="0">
                <a:solidFill>
                  <a:schemeClr val="accent1"/>
                </a:solidFill>
              </a:rPr>
              <a:t>now is 99.12% </a:t>
            </a:r>
            <a:r>
              <a:rPr lang="en-US" dirty="0">
                <a:solidFill>
                  <a:schemeClr val="accent1"/>
                </a:solidFill>
              </a:rPr>
              <a:t>accurate</a:t>
            </a:r>
            <a:r>
              <a:rPr lang="en-US" dirty="0" smtClean="0">
                <a:solidFill>
                  <a:schemeClr val="accent1"/>
                </a:solidFill>
              </a:rPr>
              <a:t>.</a:t>
            </a:r>
          </a:p>
          <a:p>
            <a:pPr algn="just"/>
            <a:endParaRPr lang="en-US" dirty="0">
              <a:solidFill>
                <a:schemeClr val="accent1"/>
              </a:solidFill>
            </a:endParaRPr>
          </a:p>
          <a:p>
            <a:pPr algn="just"/>
            <a:r>
              <a:rPr lang="en-US" dirty="0" smtClean="0">
                <a:solidFill>
                  <a:schemeClr val="accent1"/>
                </a:solidFill>
              </a:rPr>
              <a:t>We can thus use our random forest model to successfully  classify a given wine observation into red or white wine with 99.12% accuracy.</a:t>
            </a:r>
            <a:endParaRPr lang="en-US" dirty="0">
              <a:solidFill>
                <a:schemeClr val="accent1"/>
              </a:solidFill>
            </a:endParaRPr>
          </a:p>
          <a:p>
            <a:pPr algn="just"/>
            <a:endParaRPr lang="en-US" dirty="0">
              <a:solidFill>
                <a:schemeClr val="accent1"/>
              </a:solidFill>
            </a:endParaRPr>
          </a:p>
        </p:txBody>
      </p:sp>
    </p:spTree>
    <p:extLst>
      <p:ext uri="{BB962C8B-B14F-4D97-AF65-F5344CB8AC3E}">
        <p14:creationId xmlns:p14="http://schemas.microsoft.com/office/powerpoint/2010/main" val="795467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1231" y="121499"/>
            <a:ext cx="11200743" cy="461665"/>
          </a:xfrm>
          <a:prstGeom prst="rect">
            <a:avLst/>
          </a:prstGeom>
          <a:noFill/>
        </p:spPr>
        <p:txBody>
          <a:bodyPr wrap="square" rtlCol="0">
            <a:spAutoFit/>
          </a:bodyPr>
          <a:lstStyle/>
          <a:p>
            <a:pPr algn="ctr"/>
            <a:r>
              <a:rPr lang="en-US" sz="2400" b="1" dirty="0" smtClean="0">
                <a:solidFill>
                  <a:schemeClr val="accent1"/>
                </a:solidFill>
              </a:rPr>
              <a:t>Visualization for Chlorides for each Wine Style</a:t>
            </a:r>
            <a:endParaRPr lang="en-US" sz="2400" b="1" dirty="0">
              <a:solidFill>
                <a:schemeClr val="accent1"/>
              </a:solidFill>
            </a:endParaRPr>
          </a:p>
        </p:txBody>
      </p:sp>
      <p:sp>
        <p:nvSpPr>
          <p:cNvPr id="2" name="TextBox 1"/>
          <p:cNvSpPr txBox="1"/>
          <p:nvPr/>
        </p:nvSpPr>
        <p:spPr>
          <a:xfrm>
            <a:off x="7361499" y="1482753"/>
            <a:ext cx="4409955" cy="4431983"/>
          </a:xfrm>
          <a:prstGeom prst="rect">
            <a:avLst/>
          </a:prstGeom>
          <a:noFill/>
        </p:spPr>
        <p:txBody>
          <a:bodyPr wrap="square" rtlCol="0">
            <a:spAutoFit/>
          </a:bodyPr>
          <a:lstStyle/>
          <a:p>
            <a:pPr algn="just"/>
            <a:r>
              <a:rPr lang="en-US" dirty="0" smtClean="0">
                <a:solidFill>
                  <a:schemeClr val="accent1"/>
                </a:solidFill>
              </a:rPr>
              <a:t>From the graph we see that,</a:t>
            </a:r>
          </a:p>
          <a:p>
            <a:pPr algn="just"/>
            <a:endParaRPr lang="en-US" sz="1200" dirty="0" smtClean="0">
              <a:solidFill>
                <a:schemeClr val="accent1"/>
              </a:solidFill>
            </a:endParaRPr>
          </a:p>
          <a:p>
            <a:pPr algn="just"/>
            <a:r>
              <a:rPr lang="en-US" dirty="0" smtClean="0">
                <a:solidFill>
                  <a:schemeClr val="accent1"/>
                </a:solidFill>
              </a:rPr>
              <a:t>-The density graph for Chlorides shows us that chlorides concentration is significantly lesser in white wines than red wines. </a:t>
            </a:r>
          </a:p>
          <a:p>
            <a:pPr algn="just"/>
            <a:endParaRPr lang="en-US" dirty="0">
              <a:solidFill>
                <a:schemeClr val="accent1"/>
              </a:solidFill>
            </a:endParaRPr>
          </a:p>
          <a:p>
            <a:pPr algn="just"/>
            <a:r>
              <a:rPr lang="en-US" b="1" dirty="0" smtClean="0">
                <a:solidFill>
                  <a:schemeClr val="accent1"/>
                </a:solidFill>
              </a:rPr>
              <a:t>What does this imply?</a:t>
            </a:r>
          </a:p>
          <a:p>
            <a:pPr algn="just"/>
            <a:endParaRPr lang="en-US" dirty="0">
              <a:solidFill>
                <a:schemeClr val="accent1"/>
              </a:solidFill>
            </a:endParaRPr>
          </a:p>
          <a:p>
            <a:pPr algn="just"/>
            <a:r>
              <a:rPr lang="en-US" dirty="0">
                <a:solidFill>
                  <a:schemeClr val="accent1"/>
                </a:solidFill>
              </a:rPr>
              <a:t>The amount of chloride in wine is influenced by both the terroir and type of grape, and the importance of quantification lies in the fact that wine flavor is strongly impacted by this particular ion, which, in high concentration, gives the wine an undesirable salty taste and significantly decreases its market appeal.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232" y="634156"/>
            <a:ext cx="6784050" cy="47408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231" y="5476940"/>
            <a:ext cx="7050268" cy="1286119"/>
          </a:xfrm>
          <a:prstGeom prst="rect">
            <a:avLst/>
          </a:prstGeom>
        </p:spPr>
      </p:pic>
    </p:spTree>
    <p:extLst>
      <p:ext uri="{BB962C8B-B14F-4D97-AF65-F5344CB8AC3E}">
        <p14:creationId xmlns:p14="http://schemas.microsoft.com/office/powerpoint/2010/main" val="17544698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82762"/>
            <a:ext cx="7245751" cy="4968915"/>
          </a:xfrm>
          <a:prstGeom prst="rect">
            <a:avLst/>
          </a:prstGeom>
        </p:spPr>
      </p:pic>
      <p:sp>
        <p:nvSpPr>
          <p:cNvPr id="5" name="TextBox 4"/>
          <p:cNvSpPr txBox="1"/>
          <p:nvPr/>
        </p:nvSpPr>
        <p:spPr>
          <a:xfrm>
            <a:off x="-2" y="21097"/>
            <a:ext cx="7245752" cy="461665"/>
          </a:xfrm>
          <a:prstGeom prst="rect">
            <a:avLst/>
          </a:prstGeom>
          <a:noFill/>
        </p:spPr>
        <p:txBody>
          <a:bodyPr wrap="square" rtlCol="0">
            <a:spAutoFit/>
          </a:bodyPr>
          <a:lstStyle/>
          <a:p>
            <a:pPr algn="ctr"/>
            <a:r>
              <a:rPr lang="en-US" sz="2400" b="1" dirty="0" smtClean="0">
                <a:solidFill>
                  <a:schemeClr val="accent1"/>
                </a:solidFill>
              </a:rPr>
              <a:t>Visualization between Residual Sugar by Total Acidity</a:t>
            </a:r>
            <a:endParaRPr lang="en-US" sz="2400" b="1" dirty="0">
              <a:solidFill>
                <a:schemeClr val="accent1"/>
              </a:solidFill>
            </a:endParaRPr>
          </a:p>
        </p:txBody>
      </p:sp>
      <p:sp>
        <p:nvSpPr>
          <p:cNvPr id="6" name="TextBox 5"/>
          <p:cNvSpPr txBox="1"/>
          <p:nvPr/>
        </p:nvSpPr>
        <p:spPr>
          <a:xfrm>
            <a:off x="7292051" y="277792"/>
            <a:ext cx="4525702" cy="6463308"/>
          </a:xfrm>
          <a:prstGeom prst="rect">
            <a:avLst/>
          </a:prstGeom>
          <a:noFill/>
        </p:spPr>
        <p:txBody>
          <a:bodyPr wrap="square" rtlCol="0">
            <a:spAutoFit/>
          </a:bodyPr>
          <a:lstStyle/>
          <a:p>
            <a:r>
              <a:rPr lang="en-US" dirty="0" smtClean="0">
                <a:solidFill>
                  <a:schemeClr val="accent1"/>
                </a:solidFill>
              </a:rPr>
              <a:t>All wines </a:t>
            </a:r>
            <a:r>
              <a:rPr lang="en-US" dirty="0">
                <a:solidFill>
                  <a:schemeClr val="accent1"/>
                </a:solidFill>
              </a:rPr>
              <a:t>are inherently acidic with a pH between 2-4</a:t>
            </a:r>
            <a:r>
              <a:rPr lang="en-US" dirty="0" smtClean="0">
                <a:solidFill>
                  <a:schemeClr val="accent1"/>
                </a:solidFill>
              </a:rPr>
              <a:t>.</a:t>
            </a:r>
          </a:p>
          <a:p>
            <a:r>
              <a:rPr lang="en-US" dirty="0" smtClean="0">
                <a:solidFill>
                  <a:schemeClr val="accent1"/>
                </a:solidFill>
              </a:rPr>
              <a:t>Residual </a:t>
            </a:r>
            <a:r>
              <a:rPr lang="en-US" dirty="0">
                <a:solidFill>
                  <a:schemeClr val="accent1"/>
                </a:solidFill>
              </a:rPr>
              <a:t>Sugar (or RS) is from natural grape sugars leftover in a wine after the alcoholic fermentation finishes. It’s measured in grams per liter</a:t>
            </a:r>
            <a:r>
              <a:rPr lang="en-US" dirty="0" smtClean="0">
                <a:solidFill>
                  <a:schemeClr val="accent1"/>
                </a:solidFill>
              </a:rPr>
              <a:t>.</a:t>
            </a:r>
          </a:p>
          <a:p>
            <a:r>
              <a:rPr lang="en-US" dirty="0" smtClean="0">
                <a:solidFill>
                  <a:schemeClr val="accent1"/>
                </a:solidFill>
              </a:rPr>
              <a:t>In general:</a:t>
            </a:r>
          </a:p>
          <a:p>
            <a:endParaRPr lang="en-US" dirty="0" smtClean="0">
              <a:solidFill>
                <a:schemeClr val="accent1"/>
              </a:solidFill>
            </a:endParaRPr>
          </a:p>
          <a:p>
            <a:endParaRPr lang="en-US" dirty="0" smtClean="0">
              <a:solidFill>
                <a:schemeClr val="accent1"/>
              </a:solidFill>
            </a:endParaRPr>
          </a:p>
          <a:p>
            <a:endParaRPr lang="en-US" dirty="0">
              <a:solidFill>
                <a:schemeClr val="accent1"/>
              </a:solidFill>
            </a:endParaRPr>
          </a:p>
          <a:p>
            <a:endParaRPr lang="en-US" dirty="0" smtClean="0">
              <a:solidFill>
                <a:schemeClr val="accent1"/>
              </a:solidFill>
            </a:endParaRPr>
          </a:p>
          <a:p>
            <a:endParaRPr lang="en-US" dirty="0">
              <a:solidFill>
                <a:schemeClr val="accent1"/>
              </a:solidFill>
            </a:endParaRPr>
          </a:p>
          <a:p>
            <a:endParaRPr lang="en-US" dirty="0" smtClean="0">
              <a:solidFill>
                <a:schemeClr val="accent1"/>
              </a:solidFill>
            </a:endParaRPr>
          </a:p>
          <a:p>
            <a:endParaRPr lang="en-US" dirty="0">
              <a:solidFill>
                <a:schemeClr val="accent1"/>
              </a:solidFill>
            </a:endParaRPr>
          </a:p>
          <a:p>
            <a:endParaRPr lang="en-US" dirty="0" smtClean="0">
              <a:solidFill>
                <a:schemeClr val="accent1"/>
              </a:solidFill>
            </a:endParaRPr>
          </a:p>
          <a:p>
            <a:r>
              <a:rPr lang="en-US" dirty="0" smtClean="0">
                <a:solidFill>
                  <a:schemeClr val="accent1"/>
                </a:solidFill>
              </a:rPr>
              <a:t>From the graph on the left we see that:</a:t>
            </a:r>
          </a:p>
          <a:p>
            <a:endParaRPr lang="en-US" dirty="0">
              <a:solidFill>
                <a:schemeClr val="accent1"/>
              </a:solidFill>
            </a:endParaRPr>
          </a:p>
          <a:p>
            <a:r>
              <a:rPr lang="en-US" dirty="0" smtClean="0">
                <a:solidFill>
                  <a:schemeClr val="accent1"/>
                </a:solidFill>
              </a:rPr>
              <a:t>-We see that the residual sugar is higher for white wines as compared to red wines hence we can say that they are relatively sweeter with more carbs as compared to red wines.</a:t>
            </a:r>
            <a:endParaRPr lang="en-US" dirty="0">
              <a:solidFill>
                <a:schemeClr val="accent1"/>
              </a:solidFill>
            </a:endParaRPr>
          </a:p>
          <a:p>
            <a:r>
              <a:rPr lang="en-US" dirty="0" smtClean="0">
                <a:solidFill>
                  <a:schemeClr val="accent1"/>
                </a:solidFill>
              </a:rPr>
              <a:t>-We also see that the total acidity is higher for red wines as compared to white wines.</a:t>
            </a:r>
            <a:endParaRPr lang="en-US" dirty="0">
              <a:solidFill>
                <a:schemeClr val="accent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24500"/>
            <a:ext cx="7245752" cy="133350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2016268960"/>
              </p:ext>
            </p:extLst>
          </p:nvPr>
        </p:nvGraphicFramePr>
        <p:xfrm>
          <a:off x="7245750" y="2384057"/>
          <a:ext cx="4433103" cy="2468880"/>
        </p:xfrm>
        <a:graphic>
          <a:graphicData uri="http://schemas.openxmlformats.org/drawingml/2006/table">
            <a:tbl>
              <a:tblPr firstRow="1" bandRow="1">
                <a:tableStyleId>{5C22544A-7EE6-4342-B048-85BDC9FD1C3A}</a:tableStyleId>
              </a:tblPr>
              <a:tblGrid>
                <a:gridCol w="1713052"/>
                <a:gridCol w="1608881"/>
                <a:gridCol w="1111170"/>
              </a:tblGrid>
              <a:tr h="328318">
                <a:tc>
                  <a:txBody>
                    <a:bodyPr/>
                    <a:lstStyle/>
                    <a:p>
                      <a:r>
                        <a:rPr lang="en-US" dirty="0" smtClean="0"/>
                        <a:t>Residual Sugar (RS)</a:t>
                      </a:r>
                      <a:endParaRPr lang="en-US" dirty="0"/>
                    </a:p>
                  </a:txBody>
                  <a:tcPr/>
                </a:tc>
                <a:tc>
                  <a:txBody>
                    <a:bodyPr/>
                    <a:lstStyle/>
                    <a:p>
                      <a:r>
                        <a:rPr lang="en-US" dirty="0" smtClean="0"/>
                        <a:t>Dryness</a:t>
                      </a:r>
                      <a:endParaRPr lang="en-US" dirty="0"/>
                    </a:p>
                  </a:txBody>
                  <a:tcPr/>
                </a:tc>
                <a:tc>
                  <a:txBody>
                    <a:bodyPr/>
                    <a:lstStyle/>
                    <a:p>
                      <a:r>
                        <a:rPr lang="en-US" dirty="0" smtClean="0"/>
                        <a:t>Carbs</a:t>
                      </a:r>
                      <a:endParaRPr lang="en-US" dirty="0"/>
                    </a:p>
                  </a:txBody>
                  <a:tcPr/>
                </a:tc>
              </a:tr>
              <a:tr h="328318">
                <a:tc>
                  <a:txBody>
                    <a:bodyPr/>
                    <a:lstStyle/>
                    <a:p>
                      <a:r>
                        <a:rPr lang="en-US" dirty="0" smtClean="0"/>
                        <a:t>0-1 G/L RS</a:t>
                      </a:r>
                      <a:endParaRPr lang="en-US" dirty="0"/>
                    </a:p>
                  </a:txBody>
                  <a:tcPr/>
                </a:tc>
                <a:tc>
                  <a:txBody>
                    <a:bodyPr/>
                    <a:lstStyle/>
                    <a:p>
                      <a:r>
                        <a:rPr lang="en-US" dirty="0" smtClean="0"/>
                        <a:t>Bone Dry</a:t>
                      </a:r>
                      <a:endParaRPr lang="en-US" dirty="0"/>
                    </a:p>
                  </a:txBody>
                  <a:tcPr/>
                </a:tc>
                <a:tc>
                  <a:txBody>
                    <a:bodyPr/>
                    <a:lstStyle/>
                    <a:p>
                      <a:r>
                        <a:rPr lang="en-US" dirty="0" smtClean="0"/>
                        <a:t>0-0.6</a:t>
                      </a:r>
                      <a:endParaRPr lang="en-US" dirty="0"/>
                    </a:p>
                  </a:txBody>
                  <a:tcPr/>
                </a:tc>
              </a:tr>
              <a:tr h="328318">
                <a:tc>
                  <a:txBody>
                    <a:bodyPr/>
                    <a:lstStyle/>
                    <a:p>
                      <a:r>
                        <a:rPr lang="en-US" dirty="0" smtClean="0"/>
                        <a:t>0-17 G/L RS</a:t>
                      </a:r>
                      <a:endParaRPr lang="en-US" dirty="0"/>
                    </a:p>
                  </a:txBody>
                  <a:tcPr/>
                </a:tc>
                <a:tc>
                  <a:txBody>
                    <a:bodyPr/>
                    <a:lstStyle/>
                    <a:p>
                      <a:r>
                        <a:rPr lang="en-US" dirty="0" smtClean="0"/>
                        <a:t>Dry</a:t>
                      </a:r>
                      <a:endParaRPr lang="en-US" dirty="0"/>
                    </a:p>
                  </a:txBody>
                  <a:tcPr/>
                </a:tc>
                <a:tc>
                  <a:txBody>
                    <a:bodyPr/>
                    <a:lstStyle/>
                    <a:p>
                      <a:r>
                        <a:rPr lang="en-US" dirty="0" smtClean="0"/>
                        <a:t>1-10</a:t>
                      </a:r>
                      <a:endParaRPr lang="en-US" dirty="0"/>
                    </a:p>
                  </a:txBody>
                  <a:tcPr/>
                </a:tc>
              </a:tr>
              <a:tr h="328318">
                <a:tc>
                  <a:txBody>
                    <a:bodyPr/>
                    <a:lstStyle/>
                    <a:p>
                      <a:r>
                        <a:rPr lang="en-US" dirty="0" smtClean="0"/>
                        <a:t>17-35 G/L RS</a:t>
                      </a:r>
                      <a:endParaRPr lang="en-US" dirty="0"/>
                    </a:p>
                  </a:txBody>
                  <a:tcPr/>
                </a:tc>
                <a:tc>
                  <a:txBody>
                    <a:bodyPr/>
                    <a:lstStyle/>
                    <a:p>
                      <a:r>
                        <a:rPr lang="en-US" dirty="0" smtClean="0"/>
                        <a:t>Off-dry</a:t>
                      </a:r>
                      <a:endParaRPr lang="en-US" dirty="0"/>
                    </a:p>
                  </a:txBody>
                  <a:tcPr/>
                </a:tc>
                <a:tc>
                  <a:txBody>
                    <a:bodyPr/>
                    <a:lstStyle/>
                    <a:p>
                      <a:r>
                        <a:rPr lang="en-US" dirty="0" smtClean="0"/>
                        <a:t>10-20</a:t>
                      </a:r>
                      <a:endParaRPr lang="en-US" dirty="0"/>
                    </a:p>
                  </a:txBody>
                  <a:tcPr/>
                </a:tc>
              </a:tr>
              <a:tr h="328318">
                <a:tc>
                  <a:txBody>
                    <a:bodyPr/>
                    <a:lstStyle/>
                    <a:p>
                      <a:r>
                        <a:rPr lang="en-US" dirty="0" smtClean="0"/>
                        <a:t>35-120 G/L RS</a:t>
                      </a:r>
                      <a:endParaRPr lang="en-US" dirty="0"/>
                    </a:p>
                  </a:txBody>
                  <a:tcPr/>
                </a:tc>
                <a:tc>
                  <a:txBody>
                    <a:bodyPr/>
                    <a:lstStyle/>
                    <a:p>
                      <a:r>
                        <a:rPr lang="en-US" dirty="0" smtClean="0"/>
                        <a:t>Medium-Sweet</a:t>
                      </a:r>
                      <a:endParaRPr lang="en-US" dirty="0"/>
                    </a:p>
                  </a:txBody>
                  <a:tcPr/>
                </a:tc>
                <a:tc>
                  <a:txBody>
                    <a:bodyPr/>
                    <a:lstStyle/>
                    <a:p>
                      <a:r>
                        <a:rPr lang="en-US" dirty="0" smtClean="0"/>
                        <a:t>20-70</a:t>
                      </a:r>
                      <a:endParaRPr lang="en-US" dirty="0"/>
                    </a:p>
                  </a:txBody>
                  <a:tcPr/>
                </a:tc>
              </a:tr>
              <a:tr h="328318">
                <a:tc>
                  <a:txBody>
                    <a:bodyPr/>
                    <a:lstStyle/>
                    <a:p>
                      <a:r>
                        <a:rPr lang="en-US" dirty="0" smtClean="0"/>
                        <a:t>120+</a:t>
                      </a:r>
                      <a:r>
                        <a:rPr lang="en-US" baseline="0" dirty="0" smtClean="0"/>
                        <a:t> G/L RS</a:t>
                      </a:r>
                      <a:endParaRPr lang="en-US" dirty="0"/>
                    </a:p>
                  </a:txBody>
                  <a:tcPr/>
                </a:tc>
                <a:tc>
                  <a:txBody>
                    <a:bodyPr/>
                    <a:lstStyle/>
                    <a:p>
                      <a:r>
                        <a:rPr lang="en-US" dirty="0" smtClean="0"/>
                        <a:t>Sweet</a:t>
                      </a:r>
                      <a:endParaRPr lang="en-US" dirty="0"/>
                    </a:p>
                  </a:txBody>
                  <a:tcPr/>
                </a:tc>
                <a:tc>
                  <a:txBody>
                    <a:bodyPr/>
                    <a:lstStyle/>
                    <a:p>
                      <a:r>
                        <a:rPr lang="en-US" dirty="0" smtClean="0"/>
                        <a:t>70+</a:t>
                      </a:r>
                      <a:endParaRPr lang="en-US" dirty="0"/>
                    </a:p>
                  </a:txBody>
                  <a:tcPr/>
                </a:tc>
              </a:tr>
            </a:tbl>
          </a:graphicData>
        </a:graphic>
      </p:graphicFrame>
    </p:spTree>
    <p:extLst>
      <p:ext uri="{BB962C8B-B14F-4D97-AF65-F5344CB8AC3E}">
        <p14:creationId xmlns:p14="http://schemas.microsoft.com/office/powerpoint/2010/main" val="2068242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8743</TotalTime>
  <Words>1412</Words>
  <Application>Microsoft Macintosh PowerPoint</Application>
  <PresentationFormat>Widescreen</PresentationFormat>
  <Paragraphs>154</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Wine Classification</vt:lpstr>
      <vt:lpstr>Data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Insights/Hypotheses</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Chavi Singal-MSBA20B</dc:creator>
  <cp:lastModifiedBy>Chavi Singal-MSBA20B</cp:lastModifiedBy>
  <cp:revision>152</cp:revision>
  <dcterms:created xsi:type="dcterms:W3CDTF">2019-08-12T01:00:24Z</dcterms:created>
  <dcterms:modified xsi:type="dcterms:W3CDTF">2019-11-28T23:44:38Z</dcterms:modified>
</cp:coreProperties>
</file>